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9" r:id="rId2"/>
    <p:sldId id="277" r:id="rId3"/>
    <p:sldId id="280" r:id="rId4"/>
    <p:sldId id="281" r:id="rId5"/>
    <p:sldId id="262" r:id="rId6"/>
    <p:sldId id="264" r:id="rId7"/>
    <p:sldId id="278" r:id="rId8"/>
    <p:sldId id="274" r:id="rId9"/>
    <p:sldId id="275" r:id="rId10"/>
    <p:sldId id="276" r:id="rId11"/>
    <p:sldId id="271" r:id="rId12"/>
    <p:sldId id="265" r:id="rId13"/>
    <p:sldId id="266" r:id="rId14"/>
    <p:sldId id="267" r:id="rId15"/>
    <p:sldId id="268" r:id="rId16"/>
    <p:sldId id="269" r:id="rId17"/>
    <p:sldId id="270" r:id="rId18"/>
    <p:sldId id="263" r:id="rId19"/>
    <p:sldId id="272"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BE8"/>
    <a:srgbClr val="E4E6DF"/>
    <a:srgbClr val="ACCF9C"/>
    <a:srgbClr val="F7C100"/>
    <a:srgbClr val="EAB1A6"/>
    <a:srgbClr val="F9C300"/>
    <a:srgbClr val="94A3C9"/>
    <a:srgbClr val="E0DED8"/>
    <a:srgbClr val="E3E4DD"/>
    <a:srgbClr val="D9DB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12"/>
    <p:restoredTop sz="94674"/>
  </p:normalViewPr>
  <p:slideViewPr>
    <p:cSldViewPr snapToGrid="0" snapToObjects="1">
      <p:cViewPr varScale="1">
        <p:scale>
          <a:sx n="86" d="100"/>
          <a:sy n="86" d="100"/>
        </p:scale>
        <p:origin x="240"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EF1A79-CC64-C14A-AFAA-477B2A08352F}" type="datetimeFigureOut">
              <a:rPr kumimoji="1" lang="zh-CN" altLang="en-US" smtClean="0"/>
              <a:t>2020/4/13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AA334F-D761-CC4E-B533-F4BA52D4E99F}" type="slidenum">
              <a:rPr kumimoji="1" lang="zh-CN" altLang="en-US" smtClean="0"/>
              <a:t>‹#›</a:t>
            </a:fld>
            <a:endParaRPr kumimoji="1" lang="zh-CN" altLang="en-US"/>
          </a:p>
        </p:txBody>
      </p:sp>
    </p:spTree>
    <p:extLst>
      <p:ext uri="{BB962C8B-B14F-4D97-AF65-F5344CB8AC3E}">
        <p14:creationId xmlns:p14="http://schemas.microsoft.com/office/powerpoint/2010/main" val="1982651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已更换为</a:t>
            </a:r>
            <a:r>
              <a:rPr kumimoji="1" lang="en-US" altLang="zh-CN" dirty="0"/>
              <a:t>PPI</a:t>
            </a:r>
            <a:r>
              <a:rPr kumimoji="1" lang="zh-CN" altLang="en-US" dirty="0"/>
              <a:t>和</a:t>
            </a:r>
            <a:r>
              <a:rPr kumimoji="1" lang="en-US" altLang="zh-CN" dirty="0"/>
              <a:t>pathway</a:t>
            </a:r>
            <a:r>
              <a:rPr kumimoji="1" lang="zh-CN" altLang="en-US" dirty="0"/>
              <a:t>注释的哮喘疾病相关网络</a:t>
            </a:r>
          </a:p>
        </p:txBody>
      </p:sp>
      <p:sp>
        <p:nvSpPr>
          <p:cNvPr id="4" name="幻灯片编号占位符 3"/>
          <p:cNvSpPr>
            <a:spLocks noGrp="1"/>
          </p:cNvSpPr>
          <p:nvPr>
            <p:ph type="sldNum" sz="quarter" idx="10"/>
          </p:nvPr>
        </p:nvSpPr>
        <p:spPr/>
        <p:txBody>
          <a:bodyPr/>
          <a:lstStyle/>
          <a:p>
            <a:pPr>
              <a:defRPr/>
            </a:pPr>
            <a:fld id="{0F27CCE8-098A-4A1E-B855-25C986F7CAB3}" type="slidenum">
              <a:rPr lang="zh-CN" altLang="en-US" smtClean="0"/>
              <a:pPr>
                <a:defRPr/>
              </a:pPr>
              <a:t>12</a:t>
            </a:fld>
            <a:endParaRPr lang="zh-CN" altLang="en-US"/>
          </a:p>
        </p:txBody>
      </p:sp>
    </p:spTree>
    <p:extLst>
      <p:ext uri="{BB962C8B-B14F-4D97-AF65-F5344CB8AC3E}">
        <p14:creationId xmlns:p14="http://schemas.microsoft.com/office/powerpoint/2010/main" val="2068149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多花点时间</a:t>
            </a:r>
          </a:p>
        </p:txBody>
      </p:sp>
      <p:sp>
        <p:nvSpPr>
          <p:cNvPr id="4" name="幻灯片编号占位符 3"/>
          <p:cNvSpPr>
            <a:spLocks noGrp="1"/>
          </p:cNvSpPr>
          <p:nvPr>
            <p:ph type="sldNum" sz="quarter" idx="10"/>
          </p:nvPr>
        </p:nvSpPr>
        <p:spPr/>
        <p:txBody>
          <a:bodyPr/>
          <a:lstStyle/>
          <a:p>
            <a:pPr>
              <a:defRPr/>
            </a:pPr>
            <a:fld id="{0F27CCE8-098A-4A1E-B855-25C986F7CAB3}" type="slidenum">
              <a:rPr lang="zh-CN" altLang="en-US" smtClean="0"/>
              <a:pPr>
                <a:defRPr/>
              </a:pPr>
              <a:t>14</a:t>
            </a:fld>
            <a:endParaRPr lang="zh-CN" altLang="en-US"/>
          </a:p>
        </p:txBody>
      </p:sp>
    </p:spTree>
    <p:extLst>
      <p:ext uri="{BB962C8B-B14F-4D97-AF65-F5344CB8AC3E}">
        <p14:creationId xmlns:p14="http://schemas.microsoft.com/office/powerpoint/2010/main" val="224819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基于结构的关键结合模式发现：</a:t>
            </a:r>
            <a:endParaRPr kumimoji="1" lang="en-US" altLang="zh-CN" dirty="0"/>
          </a:p>
          <a:p>
            <a:pPr lvl="1"/>
            <a:r>
              <a:rPr kumimoji="1" lang="zh-CN" altLang="en-US" dirty="0"/>
              <a:t>药物</a:t>
            </a:r>
            <a:r>
              <a:rPr kumimoji="1" lang="en-US" altLang="zh-CN" dirty="0"/>
              <a:t>-</a:t>
            </a:r>
            <a:r>
              <a:rPr kumimoji="1" lang="zh-CN" altLang="en-US" dirty="0"/>
              <a:t>蛋白共结晶结构解析</a:t>
            </a:r>
            <a:endParaRPr kumimoji="1" lang="en-US" altLang="zh-CN" dirty="0"/>
          </a:p>
          <a:p>
            <a:pPr lvl="1"/>
            <a:r>
              <a:rPr kumimoji="1" lang="zh-CN" altLang="en-US" dirty="0"/>
              <a:t>结合位点微环境分析</a:t>
            </a:r>
            <a:endParaRPr kumimoji="1" lang="en-US" altLang="zh-CN" dirty="0"/>
          </a:p>
          <a:p>
            <a:pPr lvl="1"/>
            <a:r>
              <a:rPr kumimoji="1" lang="zh-CN" altLang="en-US" dirty="0"/>
              <a:t>优点：对结合模式的描述最精确</a:t>
            </a:r>
            <a:endParaRPr kumimoji="1" lang="en-US" altLang="zh-CN" dirty="0"/>
          </a:p>
          <a:p>
            <a:pPr lvl="1"/>
            <a:r>
              <a:rPr kumimoji="1" lang="zh-CN" altLang="en-US" dirty="0"/>
              <a:t>缺点：依赖大量晶体结构的积累</a:t>
            </a:r>
            <a:endParaRPr kumimoji="1" lang="en-US" altLang="zh-CN" dirty="0"/>
          </a:p>
          <a:p>
            <a:r>
              <a:rPr kumimoji="1" lang="zh-CN" altLang="en-US" dirty="0">
                <a:solidFill>
                  <a:srgbClr val="FF0000"/>
                </a:solidFill>
              </a:rPr>
              <a:t>基于配体的关键结合模式发现</a:t>
            </a:r>
            <a:r>
              <a:rPr kumimoji="1" lang="zh-CN" altLang="en-US" dirty="0"/>
              <a:t>：</a:t>
            </a:r>
            <a:endParaRPr kumimoji="1" lang="en-US" altLang="zh-CN" dirty="0"/>
          </a:p>
          <a:p>
            <a:pPr lvl="1"/>
            <a:r>
              <a:rPr kumimoji="1" lang="zh-CN" altLang="en-US" dirty="0"/>
              <a:t>通过分析大量配体对靶标的结合活性发现与活性相关的关键配体子结构</a:t>
            </a:r>
            <a:endParaRPr kumimoji="1" lang="en-US" altLang="zh-CN" dirty="0"/>
          </a:p>
          <a:p>
            <a:pPr lvl="1"/>
            <a:r>
              <a:rPr kumimoji="1" lang="zh-CN" altLang="en-US" dirty="0"/>
              <a:t>从宏观层面发现关键结合模式在化学空间中的分布</a:t>
            </a:r>
            <a:endParaRPr kumimoji="1" lang="en-US" altLang="zh-CN" dirty="0"/>
          </a:p>
          <a:p>
            <a:pPr lvl="1"/>
            <a:r>
              <a:rPr kumimoji="1" lang="zh-CN" altLang="en-US" dirty="0"/>
              <a:t>从微观层面具体解析结构并构建药效团模型</a:t>
            </a:r>
            <a:endParaRPr kumimoji="1" lang="en-US" altLang="zh-CN" dirty="0"/>
          </a:p>
          <a:p>
            <a:pPr lvl="1"/>
            <a:r>
              <a:rPr kumimoji="1" lang="zh-CN" altLang="en-US" dirty="0"/>
              <a:t>优点：充分挖掘不断积累的定量</a:t>
            </a:r>
            <a:r>
              <a:rPr kumimoji="1" lang="en-US" altLang="zh-CN" dirty="0"/>
              <a:t>CPI</a:t>
            </a:r>
            <a:r>
              <a:rPr kumimoji="1" lang="zh-CN" altLang="en-US" dirty="0"/>
              <a:t>数据，不依赖晶体结构</a:t>
            </a:r>
            <a:endParaRPr kumimoji="1" lang="en-US" altLang="zh-CN" dirty="0"/>
          </a:p>
          <a:p>
            <a:pPr lvl="1"/>
            <a:r>
              <a:rPr kumimoji="1" lang="zh-CN" altLang="en-US" dirty="0"/>
              <a:t>缺点：相比基于结构的方法不够精确，缺乏直接的验证</a:t>
            </a:r>
            <a:endParaRPr kumimoji="1" lang="en-US" altLang="zh-CN" dirty="0"/>
          </a:p>
          <a:p>
            <a:r>
              <a:rPr kumimoji="1" lang="zh-CN" altLang="en-US" dirty="0"/>
              <a:t>神经网络</a:t>
            </a:r>
            <a:r>
              <a:rPr kumimoji="1" lang="en-US" altLang="zh-CN" dirty="0"/>
              <a:t>QSAR</a:t>
            </a:r>
            <a:r>
              <a:rPr kumimoji="1" lang="zh-CN" altLang="en-US" dirty="0"/>
              <a:t>模型的发展为基于配体的关键结合模式发现提供了新的机遇</a:t>
            </a:r>
            <a:endParaRPr kumimoji="1" lang="en-US" altLang="zh-CN" dirty="0"/>
          </a:p>
          <a:p>
            <a:pPr lvl="1"/>
            <a:r>
              <a:rPr kumimoji="1" lang="zh-CN" altLang="en-US" dirty="0"/>
              <a:t>优秀的预测表现</a:t>
            </a:r>
            <a:endParaRPr kumimoji="1" lang="en-US" altLang="zh-CN" dirty="0"/>
          </a:p>
          <a:p>
            <a:pPr lvl="1"/>
            <a:r>
              <a:rPr kumimoji="1" lang="zh-CN" altLang="en-US" dirty="0"/>
              <a:t>多任务学习</a:t>
            </a:r>
            <a:r>
              <a:rPr kumimoji="1" lang="en-US" altLang="zh-CN" dirty="0"/>
              <a:t>-</a:t>
            </a:r>
            <a:r>
              <a:rPr kumimoji="1" lang="zh-CN" altLang="en-US" dirty="0"/>
              <a:t>多靶标同时学习的能力</a:t>
            </a:r>
            <a:endParaRPr kumimoji="1" lang="en-US" altLang="zh-CN" dirty="0"/>
          </a:p>
          <a:p>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pPr>
              <a:defRPr/>
            </a:pPr>
            <a:fld id="{0F27CCE8-098A-4A1E-B855-25C986F7CAB3}" type="slidenum">
              <a:rPr lang="zh-CN" altLang="en-US" smtClean="0"/>
              <a:pPr>
                <a:defRPr/>
              </a:pPr>
              <a:t>17</a:t>
            </a:fld>
            <a:endParaRPr lang="zh-CN" altLang="en-US"/>
          </a:p>
        </p:txBody>
      </p:sp>
    </p:spTree>
    <p:extLst>
      <p:ext uri="{BB962C8B-B14F-4D97-AF65-F5344CB8AC3E}">
        <p14:creationId xmlns:p14="http://schemas.microsoft.com/office/powerpoint/2010/main" val="1503938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929AC649-8805-3945-800D-182E02A29039}" type="datetimeFigureOut">
              <a:rPr kumimoji="1" lang="zh-CN" altLang="en-US" smtClean="0"/>
              <a:t>2020/4/13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3352C35-7D4C-F840-82DD-A6A4E59EC5CA}" type="slidenum">
              <a:rPr kumimoji="1" lang="zh-CN" altLang="en-US" smtClean="0"/>
              <a:t>‹#›</a:t>
            </a:fld>
            <a:endParaRPr kumimoji="1" lang="zh-CN" altLang="en-US"/>
          </a:p>
        </p:txBody>
      </p:sp>
    </p:spTree>
    <p:extLst>
      <p:ext uri="{BB962C8B-B14F-4D97-AF65-F5344CB8AC3E}">
        <p14:creationId xmlns:p14="http://schemas.microsoft.com/office/powerpoint/2010/main" val="1995720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29AC649-8805-3945-800D-182E02A29039}" type="datetimeFigureOut">
              <a:rPr kumimoji="1" lang="zh-CN" altLang="en-US" smtClean="0"/>
              <a:t>2020/4/13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3352C35-7D4C-F840-82DD-A6A4E59EC5CA}" type="slidenum">
              <a:rPr kumimoji="1" lang="zh-CN" altLang="en-US" smtClean="0"/>
              <a:t>‹#›</a:t>
            </a:fld>
            <a:endParaRPr kumimoji="1" lang="zh-CN" altLang="en-US"/>
          </a:p>
        </p:txBody>
      </p:sp>
    </p:spTree>
    <p:extLst>
      <p:ext uri="{BB962C8B-B14F-4D97-AF65-F5344CB8AC3E}">
        <p14:creationId xmlns:p14="http://schemas.microsoft.com/office/powerpoint/2010/main" val="885130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29AC649-8805-3945-800D-182E02A29039}" type="datetimeFigureOut">
              <a:rPr kumimoji="1" lang="zh-CN" altLang="en-US" smtClean="0"/>
              <a:t>2020/4/13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3352C35-7D4C-F840-82DD-A6A4E59EC5CA}" type="slidenum">
              <a:rPr kumimoji="1" lang="zh-CN" altLang="en-US" smtClean="0"/>
              <a:t>‹#›</a:t>
            </a:fld>
            <a:endParaRPr kumimoji="1" lang="zh-CN" altLang="en-US"/>
          </a:p>
        </p:txBody>
      </p:sp>
    </p:spTree>
    <p:extLst>
      <p:ext uri="{BB962C8B-B14F-4D97-AF65-F5344CB8AC3E}">
        <p14:creationId xmlns:p14="http://schemas.microsoft.com/office/powerpoint/2010/main" val="763947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29AC649-8805-3945-800D-182E02A29039}" type="datetimeFigureOut">
              <a:rPr kumimoji="1" lang="zh-CN" altLang="en-US" smtClean="0"/>
              <a:t>2020/4/13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3352C35-7D4C-F840-82DD-A6A4E59EC5CA}" type="slidenum">
              <a:rPr kumimoji="1" lang="zh-CN" altLang="en-US" smtClean="0"/>
              <a:t>‹#›</a:t>
            </a:fld>
            <a:endParaRPr kumimoji="1" lang="zh-CN" altLang="en-US"/>
          </a:p>
        </p:txBody>
      </p:sp>
    </p:spTree>
    <p:extLst>
      <p:ext uri="{BB962C8B-B14F-4D97-AF65-F5344CB8AC3E}">
        <p14:creationId xmlns:p14="http://schemas.microsoft.com/office/powerpoint/2010/main" val="530520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929AC649-8805-3945-800D-182E02A29039}" type="datetimeFigureOut">
              <a:rPr kumimoji="1" lang="zh-CN" altLang="en-US" smtClean="0"/>
              <a:t>2020/4/13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93352C35-7D4C-F840-82DD-A6A4E59EC5CA}" type="slidenum">
              <a:rPr kumimoji="1" lang="zh-CN" altLang="en-US" smtClean="0"/>
              <a:t>‹#›</a:t>
            </a:fld>
            <a:endParaRPr kumimoji="1" lang="zh-CN" altLang="en-US"/>
          </a:p>
        </p:txBody>
      </p:sp>
    </p:spTree>
    <p:extLst>
      <p:ext uri="{BB962C8B-B14F-4D97-AF65-F5344CB8AC3E}">
        <p14:creationId xmlns:p14="http://schemas.microsoft.com/office/powerpoint/2010/main" val="109689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929AC649-8805-3945-800D-182E02A29039}" type="datetimeFigureOut">
              <a:rPr kumimoji="1" lang="zh-CN" altLang="en-US" smtClean="0"/>
              <a:t>2020/4/13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3352C35-7D4C-F840-82DD-A6A4E59EC5CA}" type="slidenum">
              <a:rPr kumimoji="1" lang="zh-CN" altLang="en-US" smtClean="0"/>
              <a:t>‹#›</a:t>
            </a:fld>
            <a:endParaRPr kumimoji="1" lang="zh-CN" altLang="en-US"/>
          </a:p>
        </p:txBody>
      </p:sp>
    </p:spTree>
    <p:extLst>
      <p:ext uri="{BB962C8B-B14F-4D97-AF65-F5344CB8AC3E}">
        <p14:creationId xmlns:p14="http://schemas.microsoft.com/office/powerpoint/2010/main" val="1004020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929AC649-8805-3945-800D-182E02A29039}" type="datetimeFigureOut">
              <a:rPr kumimoji="1" lang="zh-CN" altLang="en-US" smtClean="0"/>
              <a:t>2020/4/13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93352C35-7D4C-F840-82DD-A6A4E59EC5CA}" type="slidenum">
              <a:rPr kumimoji="1" lang="zh-CN" altLang="en-US" smtClean="0"/>
              <a:t>‹#›</a:t>
            </a:fld>
            <a:endParaRPr kumimoji="1" lang="zh-CN" altLang="en-US"/>
          </a:p>
        </p:txBody>
      </p:sp>
    </p:spTree>
    <p:extLst>
      <p:ext uri="{BB962C8B-B14F-4D97-AF65-F5344CB8AC3E}">
        <p14:creationId xmlns:p14="http://schemas.microsoft.com/office/powerpoint/2010/main" val="1790049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929AC649-8805-3945-800D-182E02A29039}" type="datetimeFigureOut">
              <a:rPr kumimoji="1" lang="zh-CN" altLang="en-US" smtClean="0"/>
              <a:t>2020/4/13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93352C35-7D4C-F840-82DD-A6A4E59EC5CA}" type="slidenum">
              <a:rPr kumimoji="1" lang="zh-CN" altLang="en-US" smtClean="0"/>
              <a:t>‹#›</a:t>
            </a:fld>
            <a:endParaRPr kumimoji="1" lang="zh-CN" altLang="en-US"/>
          </a:p>
        </p:txBody>
      </p:sp>
    </p:spTree>
    <p:extLst>
      <p:ext uri="{BB962C8B-B14F-4D97-AF65-F5344CB8AC3E}">
        <p14:creationId xmlns:p14="http://schemas.microsoft.com/office/powerpoint/2010/main" val="1271468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9AC649-8805-3945-800D-182E02A29039}" type="datetimeFigureOut">
              <a:rPr kumimoji="1" lang="zh-CN" altLang="en-US" smtClean="0"/>
              <a:t>2020/4/13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93352C35-7D4C-F840-82DD-A6A4E59EC5CA}" type="slidenum">
              <a:rPr kumimoji="1" lang="zh-CN" altLang="en-US" smtClean="0"/>
              <a:t>‹#›</a:t>
            </a:fld>
            <a:endParaRPr kumimoji="1" lang="zh-CN" altLang="en-US"/>
          </a:p>
        </p:txBody>
      </p:sp>
    </p:spTree>
    <p:extLst>
      <p:ext uri="{BB962C8B-B14F-4D97-AF65-F5344CB8AC3E}">
        <p14:creationId xmlns:p14="http://schemas.microsoft.com/office/powerpoint/2010/main" val="2110153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929AC649-8805-3945-800D-182E02A29039}" type="datetimeFigureOut">
              <a:rPr kumimoji="1" lang="zh-CN" altLang="en-US" smtClean="0"/>
              <a:t>2020/4/13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3352C35-7D4C-F840-82DD-A6A4E59EC5CA}" type="slidenum">
              <a:rPr kumimoji="1" lang="zh-CN" altLang="en-US" smtClean="0"/>
              <a:t>‹#›</a:t>
            </a:fld>
            <a:endParaRPr kumimoji="1" lang="zh-CN" altLang="en-US"/>
          </a:p>
        </p:txBody>
      </p:sp>
    </p:spTree>
    <p:extLst>
      <p:ext uri="{BB962C8B-B14F-4D97-AF65-F5344CB8AC3E}">
        <p14:creationId xmlns:p14="http://schemas.microsoft.com/office/powerpoint/2010/main" val="1800171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929AC649-8805-3945-800D-182E02A29039}" type="datetimeFigureOut">
              <a:rPr kumimoji="1" lang="zh-CN" altLang="en-US" smtClean="0"/>
              <a:t>2020/4/13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93352C35-7D4C-F840-82DD-A6A4E59EC5CA}" type="slidenum">
              <a:rPr kumimoji="1" lang="zh-CN" altLang="en-US" smtClean="0"/>
              <a:t>‹#›</a:t>
            </a:fld>
            <a:endParaRPr kumimoji="1" lang="zh-CN" altLang="en-US"/>
          </a:p>
        </p:txBody>
      </p:sp>
    </p:spTree>
    <p:extLst>
      <p:ext uri="{BB962C8B-B14F-4D97-AF65-F5344CB8AC3E}">
        <p14:creationId xmlns:p14="http://schemas.microsoft.com/office/powerpoint/2010/main" val="1733806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9AC649-8805-3945-800D-182E02A29039}" type="datetimeFigureOut">
              <a:rPr kumimoji="1" lang="zh-CN" altLang="en-US" smtClean="0"/>
              <a:t>2020/4/13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352C35-7D4C-F840-82DD-A6A4E59EC5CA}" type="slidenum">
              <a:rPr kumimoji="1" lang="zh-CN" altLang="en-US" smtClean="0"/>
              <a:t>‹#›</a:t>
            </a:fld>
            <a:endParaRPr kumimoji="1" lang="zh-CN" altLang="en-US"/>
          </a:p>
        </p:txBody>
      </p:sp>
    </p:spTree>
    <p:extLst>
      <p:ext uri="{BB962C8B-B14F-4D97-AF65-F5344CB8AC3E}">
        <p14:creationId xmlns:p14="http://schemas.microsoft.com/office/powerpoint/2010/main" val="1145477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a:extLst>
              <a:ext uri="{FF2B5EF4-FFF2-40B4-BE49-F238E27FC236}">
                <a16:creationId xmlns:a16="http://schemas.microsoft.com/office/drawing/2014/main" id="{A95A0BEB-3F8B-B043-8422-5234113D8D46}"/>
              </a:ext>
            </a:extLst>
          </p:cNvPr>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1" name="think-cell 幻灯片" r:id="rId4" imgW="3886200" imgH="5029200" progId="TCLayout.ActiveDocument.1">
                  <p:embed/>
                </p:oleObj>
              </mc:Choice>
              <mc:Fallback>
                <p:oleObj name="think-cell 幻灯片" r:id="rId4" imgW="3886200" imgH="5029200" progId="TCLayout.ActiveDocument.1">
                  <p:embed/>
                  <p:pic>
                    <p:nvPicPr>
                      <p:cNvPr id="4" name="对象 3" hidden="1">
                        <a:extLst>
                          <a:ext uri="{FF2B5EF4-FFF2-40B4-BE49-F238E27FC236}">
                            <a16:creationId xmlns:a16="http://schemas.microsoft.com/office/drawing/2014/main" id="{A95A0BEB-3F8B-B043-8422-5234113D8D46}"/>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6414CDA4-0AA6-0A42-A5D9-DD22197A14E3}"/>
              </a:ext>
            </a:extLst>
          </p:cNvPr>
          <p:cNvSpPr txBox="1"/>
          <p:nvPr/>
        </p:nvSpPr>
        <p:spPr>
          <a:xfrm>
            <a:off x="6610661" y="6074913"/>
            <a:ext cx="4047345" cy="369332"/>
          </a:xfrm>
          <a:prstGeom prst="rect">
            <a:avLst/>
          </a:prstGeom>
          <a:noFill/>
        </p:spPr>
        <p:txBody>
          <a:bodyPr wrap="square" rtlCol="0">
            <a:spAutoFit/>
          </a:bodyPr>
          <a:lstStyle/>
          <a:p>
            <a:r>
              <a:rPr kumimoji="1" lang="zh-CN" altLang="en-US" dirty="0"/>
              <a:t>参考</a:t>
            </a:r>
            <a:r>
              <a:rPr lang="en" altLang="zh-CN" dirty="0"/>
              <a:t>Rubio-Perez</a:t>
            </a:r>
            <a:r>
              <a:rPr kumimoji="1" lang="zh-CN" altLang="en-US" dirty="0"/>
              <a:t> </a:t>
            </a:r>
            <a:r>
              <a:rPr kumimoji="1" lang="en-US" altLang="zh-CN" dirty="0"/>
              <a:t>et</a:t>
            </a:r>
            <a:r>
              <a:rPr kumimoji="1" lang="zh-CN" altLang="en-US" dirty="0"/>
              <a:t> </a:t>
            </a:r>
            <a:r>
              <a:rPr kumimoji="1" lang="en-US" altLang="zh-CN" dirty="0"/>
              <a:t>al.</a:t>
            </a:r>
            <a:r>
              <a:rPr kumimoji="1" lang="zh-CN" altLang="en-US" dirty="0"/>
              <a:t> 的文章思路</a:t>
            </a:r>
            <a:endParaRPr lang="en" altLang="zh-CN" dirty="0"/>
          </a:p>
        </p:txBody>
      </p:sp>
      <p:pic>
        <p:nvPicPr>
          <p:cNvPr id="3" name="图片 2">
            <a:extLst>
              <a:ext uri="{FF2B5EF4-FFF2-40B4-BE49-F238E27FC236}">
                <a16:creationId xmlns:a16="http://schemas.microsoft.com/office/drawing/2014/main" id="{A40CFF98-98E8-464B-A022-109F3E60E6C6}"/>
              </a:ext>
            </a:extLst>
          </p:cNvPr>
          <p:cNvPicPr>
            <a:picLocks noChangeAspect="1"/>
          </p:cNvPicPr>
          <p:nvPr/>
        </p:nvPicPr>
        <p:blipFill>
          <a:blip r:embed="rId6"/>
          <a:stretch>
            <a:fillRect/>
          </a:stretch>
        </p:blipFill>
        <p:spPr>
          <a:xfrm>
            <a:off x="1019330" y="1293149"/>
            <a:ext cx="5358568" cy="5347851"/>
          </a:xfrm>
          <a:prstGeom prst="rect">
            <a:avLst/>
          </a:prstGeom>
        </p:spPr>
      </p:pic>
      <p:pic>
        <p:nvPicPr>
          <p:cNvPr id="5" name="图片 4">
            <a:extLst>
              <a:ext uri="{FF2B5EF4-FFF2-40B4-BE49-F238E27FC236}">
                <a16:creationId xmlns:a16="http://schemas.microsoft.com/office/drawing/2014/main" id="{9AC47E97-0997-1346-9B3C-E19CA8D71578}"/>
              </a:ext>
            </a:extLst>
          </p:cNvPr>
          <p:cNvPicPr>
            <a:picLocks noChangeAspect="1"/>
          </p:cNvPicPr>
          <p:nvPr/>
        </p:nvPicPr>
        <p:blipFill>
          <a:blip r:embed="rId7"/>
          <a:stretch>
            <a:fillRect/>
          </a:stretch>
        </p:blipFill>
        <p:spPr>
          <a:xfrm>
            <a:off x="1019330" y="89940"/>
            <a:ext cx="5341840" cy="1119660"/>
          </a:xfrm>
          <a:prstGeom prst="rect">
            <a:avLst/>
          </a:prstGeom>
        </p:spPr>
      </p:pic>
    </p:spTree>
    <p:extLst>
      <p:ext uri="{BB962C8B-B14F-4D97-AF65-F5344CB8AC3E}">
        <p14:creationId xmlns:p14="http://schemas.microsoft.com/office/powerpoint/2010/main" val="3192102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80479" y="827389"/>
            <a:ext cx="5270500" cy="2781300"/>
          </a:xfrm>
          <a:prstGeom prst="rect">
            <a:avLst/>
          </a:prstGeom>
        </p:spPr>
      </p:pic>
    </p:spTree>
    <p:extLst>
      <p:ext uri="{BB962C8B-B14F-4D97-AF65-F5344CB8AC3E}">
        <p14:creationId xmlns:p14="http://schemas.microsoft.com/office/powerpoint/2010/main" val="364667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var/folders/wn/2mxsc4fj5sdcwghwfhdhl3nm0000gn/T/com.microsoft.Powerpoint/WebArchiveCopyPasteTempFiles/p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988" y="766119"/>
            <a:ext cx="5678422" cy="521455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6024410" y="1503237"/>
            <a:ext cx="5946143" cy="3538322"/>
          </a:xfrm>
          <a:prstGeom prst="rect">
            <a:avLst/>
          </a:prstGeom>
        </p:spPr>
      </p:pic>
    </p:spTree>
    <p:extLst>
      <p:ext uri="{BB962C8B-B14F-4D97-AF65-F5344CB8AC3E}">
        <p14:creationId xmlns:p14="http://schemas.microsoft.com/office/powerpoint/2010/main" val="61553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2006" y="86420"/>
            <a:ext cx="10515600" cy="527455"/>
          </a:xfrm>
        </p:spPr>
        <p:txBody>
          <a:bodyPr>
            <a:normAutofit/>
          </a:bodyPr>
          <a:lstStyle/>
          <a:p>
            <a:r>
              <a:rPr kumimoji="1" lang="zh-CN" altLang="en-US" sz="2800" dirty="0"/>
              <a:t>关键结合模式的概念与假设</a:t>
            </a:r>
          </a:p>
        </p:txBody>
      </p:sp>
      <p:sp>
        <p:nvSpPr>
          <p:cNvPr id="4" name="幻灯片编号占位符 3"/>
          <p:cNvSpPr>
            <a:spLocks noGrp="1"/>
          </p:cNvSpPr>
          <p:nvPr>
            <p:ph type="sldNum" sz="quarter" idx="12"/>
          </p:nvPr>
        </p:nvSpPr>
        <p:spPr/>
        <p:txBody>
          <a:bodyPr/>
          <a:lstStyle/>
          <a:p>
            <a:pPr>
              <a:defRPr/>
            </a:pPr>
            <a:fld id="{8636A3DD-18C9-47FF-B97C-D83E934F991A}" type="slidenum">
              <a:rPr lang="zh-CN" altLang="en-US" smtClean="0"/>
              <a:pPr>
                <a:defRPr/>
              </a:pPr>
              <a:t>12</a:t>
            </a:fld>
            <a:endParaRPr lang="zh-CN" altLang="en-US" dirty="0"/>
          </a:p>
        </p:txBody>
      </p:sp>
      <p:grpSp>
        <p:nvGrpSpPr>
          <p:cNvPr id="6" name="组 5"/>
          <p:cNvGrpSpPr/>
          <p:nvPr/>
        </p:nvGrpSpPr>
        <p:grpSpPr>
          <a:xfrm>
            <a:off x="3350198" y="581906"/>
            <a:ext cx="4966765" cy="1817433"/>
            <a:chOff x="455803" y="1172141"/>
            <a:chExt cx="5411196" cy="1859656"/>
          </a:xfrm>
        </p:grpSpPr>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22207" t="33316" r="39092" b="24914"/>
            <a:stretch/>
          </p:blipFill>
          <p:spPr>
            <a:xfrm>
              <a:off x="1775644" y="1172141"/>
              <a:ext cx="2838934" cy="1829549"/>
            </a:xfrm>
            <a:prstGeom prst="rect">
              <a:avLst/>
            </a:prstGeom>
          </p:spPr>
        </p:pic>
        <p:sp>
          <p:nvSpPr>
            <p:cNvPr id="9" name="文本框 8"/>
            <p:cNvSpPr txBox="1"/>
            <p:nvPr/>
          </p:nvSpPr>
          <p:spPr>
            <a:xfrm>
              <a:off x="455803" y="2086915"/>
              <a:ext cx="1710115" cy="377912"/>
            </a:xfrm>
            <a:prstGeom prst="rect">
              <a:avLst/>
            </a:prstGeom>
            <a:noFill/>
          </p:spPr>
          <p:txBody>
            <a:bodyPr wrap="none" rtlCol="0">
              <a:spAutoFit/>
            </a:bodyPr>
            <a:lstStyle/>
            <a:p>
              <a:r>
                <a:rPr kumimoji="1" lang="zh-CN" altLang="en-US" b="1" dirty="0">
                  <a:solidFill>
                    <a:srgbClr val="3333B2"/>
                  </a:solidFill>
                  <a:latin typeface="SimHei" charset="-122"/>
                  <a:ea typeface="SimHei" charset="-122"/>
                  <a:cs typeface="SimHei" charset="-122"/>
                </a:rPr>
                <a:t>化合物子结构</a:t>
              </a:r>
            </a:p>
          </p:txBody>
        </p:sp>
        <p:sp>
          <p:nvSpPr>
            <p:cNvPr id="10" name="文本框 9"/>
            <p:cNvSpPr txBox="1"/>
            <p:nvPr/>
          </p:nvSpPr>
          <p:spPr>
            <a:xfrm>
              <a:off x="3905396" y="2653885"/>
              <a:ext cx="1961603" cy="377912"/>
            </a:xfrm>
            <a:prstGeom prst="rect">
              <a:avLst/>
            </a:prstGeom>
            <a:noFill/>
          </p:spPr>
          <p:txBody>
            <a:bodyPr wrap="none" rtlCol="0">
              <a:spAutoFit/>
            </a:bodyPr>
            <a:lstStyle/>
            <a:p>
              <a:r>
                <a:rPr kumimoji="1" lang="zh-CN" altLang="en-US" b="1" dirty="0">
                  <a:solidFill>
                    <a:srgbClr val="3333B2"/>
                  </a:solidFill>
                  <a:latin typeface="SimHei" charset="-122"/>
                  <a:ea typeface="SimHei" charset="-122"/>
                  <a:cs typeface="SimHei" charset="-122"/>
                </a:rPr>
                <a:t>蛋白质功能区域</a:t>
              </a:r>
            </a:p>
          </p:txBody>
        </p:sp>
      </p:grpSp>
      <p:sp>
        <p:nvSpPr>
          <p:cNvPr id="11" name="文本框 10"/>
          <p:cNvSpPr txBox="1"/>
          <p:nvPr/>
        </p:nvSpPr>
        <p:spPr>
          <a:xfrm>
            <a:off x="7069381" y="1917787"/>
            <a:ext cx="3246402" cy="230832"/>
          </a:xfrm>
          <a:prstGeom prst="rect">
            <a:avLst/>
          </a:prstGeom>
          <a:noFill/>
        </p:spPr>
        <p:txBody>
          <a:bodyPr wrap="none" rtlCol="0">
            <a:spAutoFit/>
          </a:bodyPr>
          <a:lstStyle/>
          <a:p>
            <a:r>
              <a:rPr kumimoji="1" lang="en-US" altLang="zh-CN" sz="900" b="1" dirty="0">
                <a:ea typeface="Arial" charset="0"/>
                <a:cs typeface="Arial" charset="0"/>
              </a:rPr>
              <a:t>Kim,</a:t>
            </a:r>
            <a:r>
              <a:rPr kumimoji="1" lang="zh-CN" altLang="en-US" sz="900" b="1" dirty="0">
                <a:ea typeface="Arial" charset="0"/>
                <a:cs typeface="Arial" charset="0"/>
              </a:rPr>
              <a:t> </a:t>
            </a:r>
            <a:r>
              <a:rPr kumimoji="1" lang="en-US" altLang="zh-CN" sz="900" b="1" dirty="0">
                <a:ea typeface="Arial" charset="0"/>
                <a:cs typeface="Arial" charset="0"/>
              </a:rPr>
              <a:t>E.,</a:t>
            </a:r>
            <a:r>
              <a:rPr kumimoji="1" lang="zh-CN" altLang="en-US" sz="900" b="1" dirty="0">
                <a:ea typeface="Arial" charset="0"/>
                <a:cs typeface="Arial" charset="0"/>
              </a:rPr>
              <a:t> </a:t>
            </a:r>
            <a:r>
              <a:rPr kumimoji="1" lang="en-US" altLang="zh-CN" sz="900" i="1" dirty="0">
                <a:ea typeface="Arial" charset="0"/>
                <a:cs typeface="Arial" charset="0"/>
              </a:rPr>
              <a:t>and</a:t>
            </a:r>
            <a:r>
              <a:rPr kumimoji="1" lang="zh-CN" altLang="en-US" sz="900" i="1" dirty="0">
                <a:ea typeface="Arial" charset="0"/>
                <a:cs typeface="Arial" charset="0"/>
              </a:rPr>
              <a:t> </a:t>
            </a:r>
            <a:r>
              <a:rPr kumimoji="1" lang="en-US" altLang="zh-CN" sz="900" b="1" dirty="0">
                <a:ea typeface="Arial" charset="0"/>
                <a:cs typeface="Arial" charset="0"/>
              </a:rPr>
              <a:t>Sheng,</a:t>
            </a:r>
            <a:r>
              <a:rPr kumimoji="1" lang="zh-CN" altLang="en-US" sz="900" b="1" dirty="0">
                <a:ea typeface="Arial" charset="0"/>
                <a:cs typeface="Arial" charset="0"/>
              </a:rPr>
              <a:t> </a:t>
            </a:r>
            <a:r>
              <a:rPr kumimoji="1" lang="en-US" altLang="zh-CN" sz="900" b="1" dirty="0">
                <a:ea typeface="Arial" charset="0"/>
                <a:cs typeface="Arial" charset="0"/>
              </a:rPr>
              <a:t>M</a:t>
            </a:r>
            <a:r>
              <a:rPr kumimoji="1" lang="en-US" altLang="zh-CN" sz="900" i="1" dirty="0">
                <a:ea typeface="Arial" charset="0"/>
                <a:cs typeface="Arial" charset="0"/>
              </a:rPr>
              <a:t>.,</a:t>
            </a:r>
            <a:r>
              <a:rPr kumimoji="1" lang="zh-CN" altLang="en-US" sz="900" dirty="0">
                <a:ea typeface="Arial" charset="0"/>
                <a:cs typeface="Arial" charset="0"/>
              </a:rPr>
              <a:t> </a:t>
            </a:r>
            <a:r>
              <a:rPr kumimoji="1" lang="en-US" altLang="zh-CN" sz="900" b="1" i="1" dirty="0">
                <a:ea typeface="Arial" charset="0"/>
                <a:cs typeface="Arial" charset="0"/>
              </a:rPr>
              <a:t>Nature</a:t>
            </a:r>
            <a:r>
              <a:rPr kumimoji="1" lang="zh-CN" altLang="en-US" sz="900" b="1" i="1" dirty="0">
                <a:ea typeface="Arial" charset="0"/>
                <a:cs typeface="Arial" charset="0"/>
              </a:rPr>
              <a:t> </a:t>
            </a:r>
            <a:r>
              <a:rPr kumimoji="1" lang="en-US" altLang="zh-CN" sz="900" b="1" i="1" dirty="0">
                <a:ea typeface="Arial" charset="0"/>
                <a:cs typeface="Arial" charset="0"/>
              </a:rPr>
              <a:t>Reviews</a:t>
            </a:r>
            <a:r>
              <a:rPr kumimoji="1" lang="zh-CN" altLang="en-US" sz="900" b="1" i="1" dirty="0">
                <a:ea typeface="Arial" charset="0"/>
                <a:cs typeface="Arial" charset="0"/>
              </a:rPr>
              <a:t> </a:t>
            </a:r>
            <a:r>
              <a:rPr kumimoji="1" lang="en-US" altLang="zh-CN" sz="900" b="1" i="1" dirty="0" err="1">
                <a:ea typeface="Arial" charset="0"/>
                <a:cs typeface="Arial" charset="0"/>
              </a:rPr>
              <a:t>Neoroscience</a:t>
            </a:r>
            <a:r>
              <a:rPr kumimoji="1" lang="en-US" altLang="zh-CN" sz="900" dirty="0">
                <a:ea typeface="Arial" charset="0"/>
                <a:cs typeface="Arial" charset="0"/>
              </a:rPr>
              <a:t>,</a:t>
            </a:r>
            <a:r>
              <a:rPr kumimoji="1" lang="zh-CN" altLang="en-US" sz="900" dirty="0">
                <a:ea typeface="Arial" charset="0"/>
                <a:cs typeface="Arial" charset="0"/>
              </a:rPr>
              <a:t> </a:t>
            </a:r>
            <a:r>
              <a:rPr kumimoji="1" lang="en-US" altLang="zh-CN" sz="900" dirty="0">
                <a:ea typeface="Arial" charset="0"/>
                <a:cs typeface="Arial" charset="0"/>
              </a:rPr>
              <a:t>2004</a:t>
            </a:r>
            <a:endParaRPr kumimoji="1" lang="zh-CN" altLang="en-US" sz="900" dirty="0">
              <a:ea typeface="Arial" charset="0"/>
              <a:cs typeface="Arial" charset="0"/>
            </a:endParaRPr>
          </a:p>
        </p:txBody>
      </p:sp>
      <p:pic>
        <p:nvPicPr>
          <p:cNvPr id="13" name="图片 12"/>
          <p:cNvPicPr>
            <a:picLocks noChangeAspect="1"/>
          </p:cNvPicPr>
          <p:nvPr/>
        </p:nvPicPr>
        <p:blipFill>
          <a:blip r:embed="rId4"/>
          <a:stretch>
            <a:fillRect/>
          </a:stretch>
        </p:blipFill>
        <p:spPr>
          <a:xfrm>
            <a:off x="6907933" y="2506422"/>
            <a:ext cx="3632788" cy="2846819"/>
          </a:xfrm>
          <a:prstGeom prst="rect">
            <a:avLst/>
          </a:prstGeom>
        </p:spPr>
      </p:pic>
      <p:sp>
        <p:nvSpPr>
          <p:cNvPr id="14" name="文本框 13"/>
          <p:cNvSpPr txBox="1"/>
          <p:nvPr/>
        </p:nvSpPr>
        <p:spPr>
          <a:xfrm>
            <a:off x="7069382" y="2065647"/>
            <a:ext cx="2746265" cy="230832"/>
          </a:xfrm>
          <a:prstGeom prst="rect">
            <a:avLst/>
          </a:prstGeom>
          <a:noFill/>
        </p:spPr>
        <p:txBody>
          <a:bodyPr wrap="none" rtlCol="0">
            <a:spAutoFit/>
          </a:bodyPr>
          <a:lstStyle/>
          <a:p>
            <a:r>
              <a:rPr lang="en-US" altLang="zh-CN" sz="900" dirty="0"/>
              <a:t>Andrew L Hopkins</a:t>
            </a:r>
            <a:r>
              <a:rPr kumimoji="1" lang="en-US" altLang="zh-CN" sz="900" i="1" dirty="0">
                <a:ea typeface="Arial" charset="0"/>
                <a:cs typeface="Arial" charset="0"/>
              </a:rPr>
              <a:t>,</a:t>
            </a:r>
            <a:r>
              <a:rPr kumimoji="1" lang="zh-CN" altLang="en-US" sz="900" dirty="0">
                <a:ea typeface="Arial" charset="0"/>
                <a:cs typeface="Arial" charset="0"/>
              </a:rPr>
              <a:t> </a:t>
            </a:r>
            <a:r>
              <a:rPr kumimoji="1" lang="en-US" altLang="zh-CN" sz="900" b="1" i="1" dirty="0">
                <a:ea typeface="Arial" charset="0"/>
                <a:cs typeface="Arial" charset="0"/>
              </a:rPr>
              <a:t>Nature</a:t>
            </a:r>
            <a:r>
              <a:rPr kumimoji="1" lang="zh-CN" altLang="en-US" sz="900" b="1" i="1" dirty="0">
                <a:ea typeface="Arial" charset="0"/>
                <a:cs typeface="Arial" charset="0"/>
              </a:rPr>
              <a:t> </a:t>
            </a:r>
            <a:r>
              <a:rPr kumimoji="1" lang="en-US" altLang="zh-CN" sz="900" b="1" i="1" dirty="0">
                <a:ea typeface="Arial" charset="0"/>
                <a:cs typeface="Arial" charset="0"/>
              </a:rPr>
              <a:t>Chemical</a:t>
            </a:r>
            <a:r>
              <a:rPr kumimoji="1" lang="zh-CN" altLang="en-US" sz="900" b="1" i="1" dirty="0">
                <a:ea typeface="Arial" charset="0"/>
                <a:cs typeface="Arial" charset="0"/>
              </a:rPr>
              <a:t> </a:t>
            </a:r>
            <a:r>
              <a:rPr kumimoji="1" lang="en-US" altLang="zh-CN" sz="900" b="1" i="1" dirty="0">
                <a:ea typeface="Arial" charset="0"/>
                <a:cs typeface="Arial" charset="0"/>
              </a:rPr>
              <a:t>Biology</a:t>
            </a:r>
            <a:r>
              <a:rPr kumimoji="1" lang="en-US" altLang="zh-CN" sz="900" dirty="0">
                <a:ea typeface="Arial" charset="0"/>
                <a:cs typeface="Arial" charset="0"/>
              </a:rPr>
              <a:t>,</a:t>
            </a:r>
            <a:r>
              <a:rPr kumimoji="1" lang="zh-CN" altLang="en-US" sz="900" dirty="0">
                <a:ea typeface="Arial" charset="0"/>
                <a:cs typeface="Arial" charset="0"/>
              </a:rPr>
              <a:t> </a:t>
            </a:r>
            <a:r>
              <a:rPr kumimoji="1" lang="en-US" altLang="zh-CN" sz="900" dirty="0">
                <a:ea typeface="Arial" charset="0"/>
                <a:cs typeface="Arial" charset="0"/>
              </a:rPr>
              <a:t>2008</a:t>
            </a:r>
            <a:endParaRPr kumimoji="1" lang="zh-CN" altLang="en-US" sz="900" dirty="0">
              <a:ea typeface="Arial" charset="0"/>
              <a:cs typeface="Arial" charset="0"/>
            </a:endParaRPr>
          </a:p>
        </p:txBody>
      </p:sp>
      <p:sp>
        <p:nvSpPr>
          <p:cNvPr id="17" name="右箭头 16"/>
          <p:cNvSpPr/>
          <p:nvPr/>
        </p:nvSpPr>
        <p:spPr>
          <a:xfrm>
            <a:off x="5399972" y="3843223"/>
            <a:ext cx="1175688" cy="371959"/>
          </a:xfrm>
          <a:prstGeom prst="rightArrow">
            <a:avLst/>
          </a:prstGeom>
          <a:solidFill>
            <a:srgbClr val="8E76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9" name="直线箭头连接符 18"/>
          <p:cNvCxnSpPr/>
          <p:nvPr/>
        </p:nvCxnSpPr>
        <p:spPr>
          <a:xfrm>
            <a:off x="5911114" y="2720659"/>
            <a:ext cx="0" cy="1130573"/>
          </a:xfrm>
          <a:prstGeom prst="straightConnector1">
            <a:avLst/>
          </a:prstGeom>
          <a:ln>
            <a:solidFill>
              <a:srgbClr val="8E76CF"/>
            </a:solidFill>
            <a:tailEnd type="triangle"/>
          </a:ln>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1111071" y="5337746"/>
            <a:ext cx="4452454" cy="1384995"/>
          </a:xfrm>
          <a:prstGeom prst="rect">
            <a:avLst/>
          </a:prstGeom>
          <a:noFill/>
        </p:spPr>
        <p:txBody>
          <a:bodyPr wrap="square" rtlCol="0">
            <a:spAutoFit/>
          </a:bodyPr>
          <a:lstStyle/>
          <a:p>
            <a:r>
              <a:rPr kumimoji="1" lang="zh-CN" altLang="en-US" sz="1400" b="1" dirty="0"/>
              <a:t>传统分析视角下的网络靶标</a:t>
            </a:r>
            <a:r>
              <a:rPr kumimoji="1" lang="zh-CN" altLang="en-US" sz="1400" dirty="0"/>
              <a:t>：</a:t>
            </a:r>
            <a:endParaRPr kumimoji="1" lang="en-US" altLang="zh-CN" sz="1400" dirty="0"/>
          </a:p>
          <a:p>
            <a:pPr marL="285750" indent="-285750">
              <a:buFont typeface="Arial" charset="0"/>
              <a:buChar char="•"/>
            </a:pPr>
            <a:r>
              <a:rPr kumimoji="1" lang="zh-CN" altLang="en-US" sz="1400" dirty="0"/>
              <a:t>网络干预的目标是抑制一系列关键的</a:t>
            </a:r>
            <a:r>
              <a:rPr kumimoji="1" lang="zh-CN" altLang="en-US" sz="1400" dirty="0">
                <a:solidFill>
                  <a:srgbClr val="FF0000"/>
                </a:solidFill>
              </a:rPr>
              <a:t>节点</a:t>
            </a:r>
            <a:r>
              <a:rPr kumimoji="1" lang="zh-CN" altLang="en-US" sz="1400" dirty="0"/>
              <a:t>；</a:t>
            </a:r>
            <a:endParaRPr kumimoji="1" lang="en-US" altLang="zh-CN" sz="1400" dirty="0"/>
          </a:p>
          <a:p>
            <a:pPr marL="285750" indent="-285750">
              <a:buFont typeface="Arial" charset="0"/>
              <a:buChar char="•"/>
            </a:pPr>
            <a:r>
              <a:rPr kumimoji="1" lang="zh-CN" altLang="en-US" sz="1400" dirty="0"/>
              <a:t>假设网络上邻近的蛋白靶标有相似的配体；</a:t>
            </a:r>
            <a:endParaRPr kumimoji="1" lang="en-US" altLang="zh-CN" sz="1400" dirty="0"/>
          </a:p>
          <a:p>
            <a:pPr marL="285750" indent="-285750">
              <a:buFont typeface="Arial" charset="0"/>
              <a:buChar char="•"/>
            </a:pPr>
            <a:r>
              <a:rPr kumimoji="1" lang="zh-CN" altLang="en-US" sz="1400" dirty="0"/>
              <a:t>基于定性的蛋白</a:t>
            </a:r>
            <a:r>
              <a:rPr kumimoji="1" lang="en-US" altLang="zh-CN" sz="1400" dirty="0"/>
              <a:t>-</a:t>
            </a:r>
            <a:r>
              <a:rPr kumimoji="1" lang="zh-CN" altLang="en-US" sz="1400" dirty="0"/>
              <a:t>化合物结合数据预测靶标谱；</a:t>
            </a:r>
            <a:endParaRPr kumimoji="1" lang="en-US" altLang="zh-CN" sz="1400" dirty="0"/>
          </a:p>
          <a:p>
            <a:pPr marL="285750" indent="-285750">
              <a:buFont typeface="Arial" charset="0"/>
              <a:buChar char="•"/>
            </a:pPr>
            <a:r>
              <a:rPr kumimoji="1" lang="zh-CN" altLang="en-US" sz="1400" dirty="0"/>
              <a:t>发现拓扑结构中的中心节点或模体与表型间的关系；</a:t>
            </a:r>
            <a:endParaRPr kumimoji="1" lang="en-US" altLang="zh-CN" sz="1400" dirty="0"/>
          </a:p>
          <a:p>
            <a:pPr marL="285750" indent="-285750">
              <a:buFont typeface="Arial" charset="0"/>
              <a:buChar char="•"/>
            </a:pPr>
            <a:r>
              <a:rPr kumimoji="1" lang="zh-CN" altLang="en-US" sz="1400" dirty="0"/>
              <a:t>导向网络靶标中涌现效应的机制发现</a:t>
            </a:r>
          </a:p>
        </p:txBody>
      </p:sp>
      <p:sp>
        <p:nvSpPr>
          <p:cNvPr id="24" name="文本框 23"/>
          <p:cNvSpPr txBox="1"/>
          <p:nvPr/>
        </p:nvSpPr>
        <p:spPr>
          <a:xfrm>
            <a:off x="5987816" y="5257562"/>
            <a:ext cx="4644923" cy="1600438"/>
          </a:xfrm>
          <a:prstGeom prst="rect">
            <a:avLst/>
          </a:prstGeom>
          <a:noFill/>
        </p:spPr>
        <p:txBody>
          <a:bodyPr wrap="square" rtlCol="0">
            <a:spAutoFit/>
          </a:bodyPr>
          <a:lstStyle/>
          <a:p>
            <a:r>
              <a:rPr kumimoji="1" lang="zh-CN" altLang="en-US" sz="1400" b="1" dirty="0"/>
              <a:t>关键结合模式视角下的网络靶标</a:t>
            </a:r>
            <a:r>
              <a:rPr kumimoji="1" lang="zh-CN" altLang="en-US" sz="1400" dirty="0"/>
              <a:t>：</a:t>
            </a:r>
            <a:endParaRPr kumimoji="1" lang="en-US" altLang="zh-CN" sz="1400" dirty="0"/>
          </a:p>
          <a:p>
            <a:pPr marL="285750" indent="-285750">
              <a:buFont typeface="Arial" charset="0"/>
              <a:buChar char="•"/>
            </a:pPr>
            <a:r>
              <a:rPr kumimoji="1" lang="zh-CN" altLang="en-US" sz="1400" dirty="0"/>
              <a:t>网络干预的目标是抑制一系列有保守性质的</a:t>
            </a:r>
            <a:r>
              <a:rPr kumimoji="1" lang="zh-CN" altLang="en-US" sz="1400" dirty="0">
                <a:solidFill>
                  <a:srgbClr val="FF0000"/>
                </a:solidFill>
              </a:rPr>
              <a:t>点或边</a:t>
            </a:r>
            <a:r>
              <a:rPr kumimoji="1" lang="zh-CN" altLang="en-US" sz="1400" dirty="0"/>
              <a:t>；</a:t>
            </a:r>
            <a:endParaRPr kumimoji="1" lang="en-US" altLang="zh-CN" sz="1400" dirty="0"/>
          </a:p>
          <a:p>
            <a:pPr marL="285750" indent="-285750">
              <a:buFont typeface="Arial" charset="0"/>
              <a:buChar char="•"/>
            </a:pPr>
            <a:r>
              <a:rPr kumimoji="1" lang="zh-CN" altLang="en-US" sz="1400" dirty="0"/>
              <a:t>假设存在保守的蛋白</a:t>
            </a:r>
            <a:r>
              <a:rPr kumimoji="1" lang="en-US" altLang="zh-CN" sz="1400" dirty="0"/>
              <a:t>-</a:t>
            </a:r>
            <a:r>
              <a:rPr kumimoji="1" lang="zh-CN" altLang="en-US" sz="1400" dirty="0"/>
              <a:t>化合物结合模式；</a:t>
            </a:r>
            <a:endParaRPr kumimoji="1" lang="en-US" altLang="zh-CN" sz="1400" dirty="0"/>
          </a:p>
          <a:p>
            <a:pPr marL="285750" indent="-285750">
              <a:buFont typeface="Arial" charset="0"/>
              <a:buChar char="•"/>
            </a:pPr>
            <a:r>
              <a:rPr kumimoji="1" lang="zh-CN" altLang="en-US" sz="1400" dirty="0"/>
              <a:t>基于定量的蛋白</a:t>
            </a:r>
            <a:r>
              <a:rPr kumimoji="1" lang="en-US" altLang="zh-CN" sz="1400" dirty="0"/>
              <a:t>-</a:t>
            </a:r>
            <a:r>
              <a:rPr kumimoji="1" lang="zh-CN" altLang="en-US" sz="1400" dirty="0"/>
              <a:t>化合物结合数据挖掘保守的结合模式；</a:t>
            </a:r>
            <a:endParaRPr kumimoji="1" lang="en-US" altLang="zh-CN" sz="1400" dirty="0"/>
          </a:p>
          <a:p>
            <a:pPr marL="285750" indent="-285750">
              <a:buFont typeface="Arial" charset="0"/>
              <a:buChar char="•"/>
            </a:pPr>
            <a:r>
              <a:rPr kumimoji="1" lang="zh-CN" altLang="en-US" sz="1400" dirty="0"/>
              <a:t>发现结合模式与表型间的关系；</a:t>
            </a:r>
            <a:endParaRPr kumimoji="1" lang="en-US" altLang="zh-CN" sz="1400" dirty="0"/>
          </a:p>
          <a:p>
            <a:pPr marL="285750" indent="-285750">
              <a:buFont typeface="Arial" charset="0"/>
              <a:buChar char="•"/>
            </a:pPr>
            <a:r>
              <a:rPr kumimoji="1" lang="zh-CN" altLang="en-US" sz="1400" dirty="0"/>
              <a:t>导向更有针对性的药物优化</a:t>
            </a:r>
            <a:endParaRPr kumimoji="1" lang="en-US" altLang="zh-CN" sz="1400" dirty="0"/>
          </a:p>
        </p:txBody>
      </p:sp>
      <p:pic>
        <p:nvPicPr>
          <p:cNvPr id="3" name="图片 2"/>
          <p:cNvPicPr>
            <a:picLocks noChangeAspect="1"/>
          </p:cNvPicPr>
          <p:nvPr/>
        </p:nvPicPr>
        <p:blipFill>
          <a:blip r:embed="rId5"/>
          <a:stretch>
            <a:fillRect/>
          </a:stretch>
        </p:blipFill>
        <p:spPr>
          <a:xfrm>
            <a:off x="1395636" y="2467331"/>
            <a:ext cx="3672063" cy="2870415"/>
          </a:xfrm>
          <a:prstGeom prst="rect">
            <a:avLst/>
          </a:prstGeom>
        </p:spPr>
      </p:pic>
    </p:spTree>
    <p:extLst>
      <p:ext uri="{BB962C8B-B14F-4D97-AF65-F5344CB8AC3E}">
        <p14:creationId xmlns:p14="http://schemas.microsoft.com/office/powerpoint/2010/main" val="90513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716" y="467079"/>
            <a:ext cx="11665974" cy="5891973"/>
          </a:xfrm>
          <a:prstGeom prst="rect">
            <a:avLst/>
          </a:prstGeom>
        </p:spPr>
      </p:pic>
    </p:spTree>
    <p:extLst>
      <p:ext uri="{BB962C8B-B14F-4D97-AF65-F5344CB8AC3E}">
        <p14:creationId xmlns:p14="http://schemas.microsoft.com/office/powerpoint/2010/main" val="904177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247138"/>
            <a:ext cx="10515600" cy="506457"/>
          </a:xfrm>
        </p:spPr>
        <p:txBody>
          <a:bodyPr>
            <a:normAutofit fontScale="90000"/>
          </a:bodyPr>
          <a:lstStyle/>
          <a:p>
            <a:r>
              <a:rPr kumimoji="1" lang="zh-CN" altLang="en-US" sz="3200" dirty="0"/>
              <a:t>神经网络模型的解析与关键结合模式的发现</a:t>
            </a:r>
          </a:p>
        </p:txBody>
      </p:sp>
      <p:sp>
        <p:nvSpPr>
          <p:cNvPr id="4" name="幻灯片编号占位符 3"/>
          <p:cNvSpPr>
            <a:spLocks noGrp="1"/>
          </p:cNvSpPr>
          <p:nvPr>
            <p:ph type="sldNum" sz="quarter" idx="12"/>
          </p:nvPr>
        </p:nvSpPr>
        <p:spPr/>
        <p:txBody>
          <a:bodyPr/>
          <a:lstStyle/>
          <a:p>
            <a:pPr>
              <a:defRPr/>
            </a:pPr>
            <a:fld id="{8636A3DD-18C9-47FF-B97C-D83E934F991A}" type="slidenum">
              <a:rPr lang="zh-CN" altLang="en-US" smtClean="0"/>
              <a:pPr>
                <a:defRPr/>
              </a:pPr>
              <a:t>14</a:t>
            </a:fld>
            <a:endParaRPr lang="zh-CN" altLang="en-US" dirty="0"/>
          </a:p>
        </p:txBody>
      </p:sp>
      <p:sp>
        <p:nvSpPr>
          <p:cNvPr id="64" name="文本框 63"/>
          <p:cNvSpPr txBox="1"/>
          <p:nvPr/>
        </p:nvSpPr>
        <p:spPr>
          <a:xfrm>
            <a:off x="13500100" y="3594100"/>
            <a:ext cx="184731" cy="369332"/>
          </a:xfrm>
          <a:prstGeom prst="rect">
            <a:avLst/>
          </a:prstGeom>
          <a:noFill/>
        </p:spPr>
        <p:txBody>
          <a:bodyPr wrap="none" rtlCol="0">
            <a:spAutoFit/>
          </a:bodyPr>
          <a:lstStyle/>
          <a:p>
            <a:endParaRPr kumimoji="1" lang="zh-CN" altLang="en-US" dirty="0"/>
          </a:p>
        </p:txBody>
      </p:sp>
      <p:pic>
        <p:nvPicPr>
          <p:cNvPr id="105" name="图片 104"/>
          <p:cNvPicPr>
            <a:picLocks noChangeAspect="1"/>
          </p:cNvPicPr>
          <p:nvPr/>
        </p:nvPicPr>
        <p:blipFill>
          <a:blip r:embed="rId3"/>
          <a:stretch>
            <a:fillRect/>
          </a:stretch>
        </p:blipFill>
        <p:spPr>
          <a:xfrm>
            <a:off x="1834897" y="753595"/>
            <a:ext cx="5528869" cy="4322570"/>
          </a:xfrm>
          <a:prstGeom prst="rect">
            <a:avLst/>
          </a:prstGeom>
        </p:spPr>
      </p:pic>
      <p:sp>
        <p:nvSpPr>
          <p:cNvPr id="3" name="矩形 2"/>
          <p:cNvSpPr/>
          <p:nvPr/>
        </p:nvSpPr>
        <p:spPr>
          <a:xfrm>
            <a:off x="1834896" y="5254797"/>
            <a:ext cx="8522208" cy="1200329"/>
          </a:xfrm>
          <a:prstGeom prst="rect">
            <a:avLst/>
          </a:prstGeom>
        </p:spPr>
        <p:txBody>
          <a:bodyPr wrap="square">
            <a:spAutoFit/>
          </a:bodyPr>
          <a:lstStyle/>
          <a:p>
            <a:r>
              <a:rPr lang="zh-CN" altLang="en-US" dirty="0"/>
              <a:t>﻿对每一个化合物，以原子上的颜色（深浅代表相对大小），更具体地展示每个原子对于结合的相对贡献大小；</a:t>
            </a:r>
            <a:endParaRPr lang="en-US" altLang="zh-CN" dirty="0"/>
          </a:p>
          <a:p>
            <a:r>
              <a:rPr lang="zh-CN" altLang="en-US" dirty="0"/>
              <a:t>一方面也结合中观层次的药效团模型，确定关键结合模式中的关键化学特征；另一方面也可以直观地帮助药物设计者识别可修饰的化学位点和需要保留的骨架结构。</a:t>
            </a:r>
          </a:p>
        </p:txBody>
      </p:sp>
      <p:grpSp>
        <p:nvGrpSpPr>
          <p:cNvPr id="7" name="组 6"/>
          <p:cNvGrpSpPr/>
          <p:nvPr/>
        </p:nvGrpSpPr>
        <p:grpSpPr>
          <a:xfrm>
            <a:off x="7544548" y="3359226"/>
            <a:ext cx="3129466" cy="1350292"/>
            <a:chOff x="472746" y="1172141"/>
            <a:chExt cx="5513386" cy="2234242"/>
          </a:xfrm>
        </p:grpSpPr>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22207" t="33316" r="39092" b="24914"/>
            <a:stretch/>
          </p:blipFill>
          <p:spPr>
            <a:xfrm>
              <a:off x="1775644" y="1172141"/>
              <a:ext cx="2838934" cy="1829549"/>
            </a:xfrm>
            <a:prstGeom prst="rect">
              <a:avLst/>
            </a:prstGeom>
          </p:spPr>
        </p:pic>
        <p:sp>
          <p:nvSpPr>
            <p:cNvPr id="9" name="文本框 8"/>
            <p:cNvSpPr txBox="1"/>
            <p:nvPr/>
          </p:nvSpPr>
          <p:spPr>
            <a:xfrm>
              <a:off x="472746" y="1519540"/>
              <a:ext cx="2765373" cy="611110"/>
            </a:xfrm>
            <a:prstGeom prst="rect">
              <a:avLst/>
            </a:prstGeom>
            <a:noFill/>
          </p:spPr>
          <p:txBody>
            <a:bodyPr wrap="none" rtlCol="0">
              <a:spAutoFit/>
            </a:bodyPr>
            <a:lstStyle/>
            <a:p>
              <a:r>
                <a:rPr kumimoji="1" lang="zh-CN" altLang="en-US" b="1" dirty="0">
                  <a:solidFill>
                    <a:srgbClr val="3333B2"/>
                  </a:solidFill>
                  <a:latin typeface="SimHei" charset="-122"/>
                  <a:ea typeface="SimHei" charset="-122"/>
                  <a:cs typeface="SimHei" charset="-122"/>
                </a:rPr>
                <a:t>化合物子结构</a:t>
              </a:r>
            </a:p>
          </p:txBody>
        </p:sp>
        <p:sp>
          <p:nvSpPr>
            <p:cNvPr id="10" name="文本框 9"/>
            <p:cNvSpPr txBox="1"/>
            <p:nvPr/>
          </p:nvSpPr>
          <p:spPr>
            <a:xfrm>
              <a:off x="2814085" y="2795273"/>
              <a:ext cx="3172047" cy="611110"/>
            </a:xfrm>
            <a:prstGeom prst="rect">
              <a:avLst/>
            </a:prstGeom>
            <a:noFill/>
          </p:spPr>
          <p:txBody>
            <a:bodyPr wrap="none" rtlCol="0">
              <a:spAutoFit/>
            </a:bodyPr>
            <a:lstStyle/>
            <a:p>
              <a:r>
                <a:rPr kumimoji="1" lang="zh-CN" altLang="en-US" b="1" dirty="0">
                  <a:solidFill>
                    <a:srgbClr val="3333B2"/>
                  </a:solidFill>
                  <a:latin typeface="SimHei" charset="-122"/>
                  <a:ea typeface="SimHei" charset="-122"/>
                  <a:cs typeface="SimHei" charset="-122"/>
                </a:rPr>
                <a:t>蛋白质功能区域</a:t>
              </a:r>
            </a:p>
          </p:txBody>
        </p:sp>
      </p:grpSp>
    </p:spTree>
    <p:extLst>
      <p:ext uri="{BB962C8B-B14F-4D97-AF65-F5344CB8AC3E}">
        <p14:creationId xmlns:p14="http://schemas.microsoft.com/office/powerpoint/2010/main" val="809839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2729" y="208035"/>
            <a:ext cx="10515600" cy="549275"/>
          </a:xfrm>
        </p:spPr>
        <p:txBody>
          <a:bodyPr>
            <a:normAutofit/>
          </a:bodyPr>
          <a:lstStyle/>
          <a:p>
            <a:r>
              <a:rPr kumimoji="1" lang="zh-CN" altLang="en-US" sz="3200" dirty="0"/>
              <a:t>神经网络模型的解析与关键结合模式的发现</a:t>
            </a:r>
          </a:p>
        </p:txBody>
      </p:sp>
      <p:sp>
        <p:nvSpPr>
          <p:cNvPr id="4" name="幻灯片编号占位符 3"/>
          <p:cNvSpPr>
            <a:spLocks noGrp="1"/>
          </p:cNvSpPr>
          <p:nvPr>
            <p:ph type="sldNum" sz="quarter" idx="12"/>
          </p:nvPr>
        </p:nvSpPr>
        <p:spPr/>
        <p:txBody>
          <a:bodyPr/>
          <a:lstStyle/>
          <a:p>
            <a:pPr>
              <a:defRPr/>
            </a:pPr>
            <a:fld id="{8636A3DD-18C9-47FF-B97C-D83E934F991A}" type="slidenum">
              <a:rPr lang="zh-CN" altLang="en-US" smtClean="0"/>
              <a:pPr>
                <a:defRPr/>
              </a:pPr>
              <a:t>15</a:t>
            </a:fld>
            <a:endParaRPr lang="zh-CN" altLang="en-US" dirty="0"/>
          </a:p>
        </p:txBody>
      </p:sp>
      <p:pic>
        <p:nvPicPr>
          <p:cNvPr id="5" name="图片 4"/>
          <p:cNvPicPr>
            <a:picLocks noChangeAspect="1"/>
          </p:cNvPicPr>
          <p:nvPr/>
        </p:nvPicPr>
        <p:blipFill>
          <a:blip r:embed="rId2"/>
          <a:stretch>
            <a:fillRect/>
          </a:stretch>
        </p:blipFill>
        <p:spPr>
          <a:xfrm>
            <a:off x="2413448" y="802536"/>
            <a:ext cx="5450641" cy="4388312"/>
          </a:xfrm>
          <a:prstGeom prst="rect">
            <a:avLst/>
          </a:prstGeom>
        </p:spPr>
      </p:pic>
      <p:sp>
        <p:nvSpPr>
          <p:cNvPr id="3" name="矩形 2"/>
          <p:cNvSpPr/>
          <p:nvPr/>
        </p:nvSpPr>
        <p:spPr>
          <a:xfrm>
            <a:off x="7981951" y="771909"/>
            <a:ext cx="2297763" cy="2862322"/>
          </a:xfrm>
          <a:prstGeom prst="rect">
            <a:avLst/>
          </a:prstGeom>
        </p:spPr>
        <p:txBody>
          <a:bodyPr wrap="square">
            <a:spAutoFit/>
          </a:bodyPr>
          <a:lstStyle/>
          <a:p>
            <a:r>
              <a:rPr lang="zh-CN" altLang="en-US" dirty="0"/>
              <a:t>化学活性空间：展示基于相似性的化合物化学特征空间与活性之间的相关关系。一般为二维平面上的散点图，每一个点代表一个化合物，以颜色表示其活性的大小或类别。</a:t>
            </a:r>
            <a:endParaRPr lang="en-US" altLang="zh-CN" dirty="0"/>
          </a:p>
          <a:p>
            <a:endParaRPr lang="en-US" altLang="zh-CN" dirty="0"/>
          </a:p>
        </p:txBody>
      </p:sp>
      <p:sp>
        <p:nvSpPr>
          <p:cNvPr id="6" name="矩形 5"/>
          <p:cNvSpPr/>
          <p:nvPr/>
        </p:nvSpPr>
        <p:spPr>
          <a:xfrm>
            <a:off x="1912287" y="5418421"/>
            <a:ext cx="8367427" cy="923330"/>
          </a:xfrm>
          <a:prstGeom prst="rect">
            <a:avLst/>
          </a:prstGeom>
        </p:spPr>
        <p:txBody>
          <a:bodyPr wrap="square">
            <a:spAutoFit/>
          </a:bodyPr>
          <a:lstStyle/>
          <a:p>
            <a:r>
              <a:rPr lang="zh-CN" altLang="en-US"/>
              <a:t>宏观层次上，通过展示经过神经网络QSAR模型的训练后的化学活性空间能够发现结合相关的结构（或化合物特征）相似且活性也相似的化合物集合。这些集合就是潜在的、表征某个公共结合模式的化合物集合</a:t>
            </a:r>
            <a:endParaRPr lang="zh-CN" altLang="en-US" dirty="0"/>
          </a:p>
        </p:txBody>
      </p:sp>
      <p:pic>
        <p:nvPicPr>
          <p:cNvPr id="7" name="图片 6"/>
          <p:cNvPicPr>
            <a:picLocks noChangeAspect="1"/>
          </p:cNvPicPr>
          <p:nvPr/>
        </p:nvPicPr>
        <p:blipFill>
          <a:blip r:embed="rId3"/>
          <a:stretch>
            <a:fillRect/>
          </a:stretch>
        </p:blipFill>
        <p:spPr>
          <a:xfrm>
            <a:off x="8208773" y="3634231"/>
            <a:ext cx="1953079" cy="1530522"/>
          </a:xfrm>
          <a:prstGeom prst="rect">
            <a:avLst/>
          </a:prstGeom>
        </p:spPr>
      </p:pic>
    </p:spTree>
    <p:extLst>
      <p:ext uri="{BB962C8B-B14F-4D97-AF65-F5344CB8AC3E}">
        <p14:creationId xmlns:p14="http://schemas.microsoft.com/office/powerpoint/2010/main" val="483916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7477" y="-92961"/>
            <a:ext cx="10515600" cy="1325563"/>
          </a:xfrm>
        </p:spPr>
        <p:txBody>
          <a:bodyPr>
            <a:normAutofit/>
          </a:bodyPr>
          <a:lstStyle/>
          <a:p>
            <a:r>
              <a:rPr kumimoji="1" lang="zh-CN" altLang="en-US" sz="3200" dirty="0"/>
              <a:t>神经网络模型的解析与关键结合模式的发现</a:t>
            </a:r>
          </a:p>
        </p:txBody>
      </p:sp>
      <p:sp>
        <p:nvSpPr>
          <p:cNvPr id="4" name="幻灯片编号占位符 3"/>
          <p:cNvSpPr>
            <a:spLocks noGrp="1"/>
          </p:cNvSpPr>
          <p:nvPr>
            <p:ph type="sldNum" sz="quarter" idx="12"/>
          </p:nvPr>
        </p:nvSpPr>
        <p:spPr/>
        <p:txBody>
          <a:bodyPr/>
          <a:lstStyle/>
          <a:p>
            <a:pPr>
              <a:defRPr/>
            </a:pPr>
            <a:fld id="{8636A3DD-18C9-47FF-B97C-D83E934F991A}" type="slidenum">
              <a:rPr lang="zh-CN" altLang="en-US" smtClean="0"/>
              <a:pPr>
                <a:defRPr/>
              </a:pPr>
              <a:t>16</a:t>
            </a:fld>
            <a:endParaRPr lang="zh-CN" altLang="en-US" dirty="0"/>
          </a:p>
        </p:txBody>
      </p:sp>
      <p:sp>
        <p:nvSpPr>
          <p:cNvPr id="5" name="内容占位符 5"/>
          <p:cNvSpPr>
            <a:spLocks noGrp="1"/>
          </p:cNvSpPr>
          <p:nvPr>
            <p:ph idx="1"/>
          </p:nvPr>
        </p:nvSpPr>
        <p:spPr>
          <a:xfrm>
            <a:off x="1403557" y="870748"/>
            <a:ext cx="9403231" cy="4949676"/>
          </a:xfrm>
        </p:spPr>
        <p:txBody>
          <a:bodyPr/>
          <a:lstStyle/>
          <a:p>
            <a:r>
              <a:rPr kumimoji="1" lang="zh-CN" altLang="en-US" dirty="0"/>
              <a:t>关键结合模式的层次构效关系可视化 </a:t>
            </a:r>
            <a:r>
              <a:rPr kumimoji="1" lang="en-US" altLang="zh-CN" sz="1800" dirty="0">
                <a:latin typeface="Arial" charset="0"/>
                <a:ea typeface="Arial" charset="0"/>
                <a:cs typeface="Arial" charset="0"/>
              </a:rPr>
              <a:t>(layered-SAR</a:t>
            </a:r>
            <a:r>
              <a:rPr kumimoji="1" lang="zh-CN" altLang="en-US" sz="1800" dirty="0">
                <a:latin typeface="Arial" charset="0"/>
                <a:ea typeface="Arial" charset="0"/>
                <a:cs typeface="Arial" charset="0"/>
              </a:rPr>
              <a:t> </a:t>
            </a:r>
            <a:r>
              <a:rPr kumimoji="1" lang="en-US" altLang="zh-CN" sz="1800" dirty="0">
                <a:latin typeface="Arial" charset="0"/>
                <a:ea typeface="Arial" charset="0"/>
                <a:cs typeface="Arial" charset="0"/>
              </a:rPr>
              <a:t>visualization)</a:t>
            </a:r>
            <a:endParaRPr kumimoji="1" lang="zh-CN" altLang="en-US" sz="1800" dirty="0">
              <a:latin typeface="Arial" charset="0"/>
              <a:ea typeface="Arial" charset="0"/>
              <a:cs typeface="Arial" charset="0"/>
            </a:endParaRPr>
          </a:p>
        </p:txBody>
      </p:sp>
      <p:grpSp>
        <p:nvGrpSpPr>
          <p:cNvPr id="6" name="组 5"/>
          <p:cNvGrpSpPr/>
          <p:nvPr/>
        </p:nvGrpSpPr>
        <p:grpSpPr>
          <a:xfrm>
            <a:off x="1793175" y="1721096"/>
            <a:ext cx="8463700" cy="3793008"/>
            <a:chOff x="1397242" y="689224"/>
            <a:chExt cx="8463700" cy="3793008"/>
          </a:xfrm>
        </p:grpSpPr>
        <p:sp>
          <p:nvSpPr>
            <p:cNvPr id="7" name="椭圆 6"/>
            <p:cNvSpPr/>
            <p:nvPr/>
          </p:nvSpPr>
          <p:spPr>
            <a:xfrm rot="6950742">
              <a:off x="1926419" y="1904793"/>
              <a:ext cx="564142" cy="437326"/>
            </a:xfrm>
            <a:prstGeom prst="ellipse">
              <a:avLst/>
            </a:prstGeom>
            <a:solidFill>
              <a:schemeClr val="accent2">
                <a:lumMod val="40000"/>
                <a:lumOff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6938991">
              <a:off x="1443556" y="1806592"/>
              <a:ext cx="564142" cy="437326"/>
            </a:xfrm>
            <a:prstGeom prst="ellipse">
              <a:avLst/>
            </a:prstGeom>
            <a:solidFill>
              <a:schemeClr val="accent2">
                <a:lumMod val="60000"/>
                <a:lumOff val="4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397242" y="889710"/>
              <a:ext cx="3062040" cy="2844011"/>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曲线连接符 9"/>
            <p:cNvCxnSpPr/>
            <p:nvPr/>
          </p:nvCxnSpPr>
          <p:spPr>
            <a:xfrm rot="5400000">
              <a:off x="2361386" y="1294348"/>
              <a:ext cx="1024116" cy="422891"/>
            </a:xfrm>
            <a:prstGeom prst="curvedConnector3">
              <a:avLst/>
            </a:prstGeom>
            <a:ln w="1270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1" name="曲线连接符 10"/>
            <p:cNvCxnSpPr/>
            <p:nvPr/>
          </p:nvCxnSpPr>
          <p:spPr>
            <a:xfrm rot="10800000" flipV="1">
              <a:off x="2427061" y="1730790"/>
              <a:ext cx="1957825" cy="575091"/>
            </a:xfrm>
            <a:prstGeom prst="curvedConnector3">
              <a:avLst/>
            </a:prstGeom>
            <a:ln w="12700">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2" name="曲线连接符 11"/>
            <p:cNvCxnSpPr/>
            <p:nvPr/>
          </p:nvCxnSpPr>
          <p:spPr>
            <a:xfrm>
              <a:off x="2685495" y="2298051"/>
              <a:ext cx="1417461" cy="1265720"/>
            </a:xfrm>
            <a:prstGeom prst="curvedConnector3">
              <a:avLst/>
            </a:prstGeom>
            <a:ln w="12700">
              <a:solidFill>
                <a:schemeClr val="bg1">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 name="曲线连接符 12"/>
            <p:cNvCxnSpPr/>
            <p:nvPr/>
          </p:nvCxnSpPr>
          <p:spPr>
            <a:xfrm rot="16200000" flipH="1">
              <a:off x="2048716" y="2631134"/>
              <a:ext cx="1492828" cy="266264"/>
            </a:xfrm>
            <a:prstGeom prst="curvedConnector3">
              <a:avLst/>
            </a:prstGeom>
            <a:ln w="12700">
              <a:solidFill>
                <a:schemeClr val="bg1">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13"/>
            <p:cNvCxnSpPr/>
            <p:nvPr/>
          </p:nvCxnSpPr>
          <p:spPr>
            <a:xfrm rot="16200000" flipV="1">
              <a:off x="1853442" y="1542839"/>
              <a:ext cx="924042" cy="740061"/>
            </a:xfrm>
            <a:prstGeom prst="curvedConnector3">
              <a:avLst/>
            </a:prstGeom>
            <a:ln w="12700">
              <a:solidFill>
                <a:schemeClr val="bg1">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14"/>
            <p:cNvCxnSpPr/>
            <p:nvPr/>
          </p:nvCxnSpPr>
          <p:spPr>
            <a:xfrm rot="10800000" flipV="1">
              <a:off x="1495134" y="2313714"/>
              <a:ext cx="931925" cy="518289"/>
            </a:xfrm>
            <a:prstGeom prst="curvedConnector3">
              <a:avLst/>
            </a:prstGeom>
            <a:ln w="12700">
              <a:solidFill>
                <a:schemeClr val="bg1">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p:nvPr/>
          </p:nvCxnSpPr>
          <p:spPr>
            <a:xfrm rot="5400000">
              <a:off x="1822220" y="2597707"/>
              <a:ext cx="1097427" cy="613450"/>
            </a:xfrm>
            <a:prstGeom prst="curvedConnector3">
              <a:avLst/>
            </a:prstGeom>
            <a:ln w="12700">
              <a:solidFill>
                <a:schemeClr val="bg1">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rot="2065240">
              <a:off x="3141753" y="1130785"/>
              <a:ext cx="759636" cy="588876"/>
            </a:xfrm>
            <a:prstGeom prst="ellipse">
              <a:avLst/>
            </a:prstGeom>
            <a:solidFill>
              <a:srgbClr val="9BC6DF"/>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2065240">
              <a:off x="2732470" y="1689061"/>
              <a:ext cx="564142" cy="437326"/>
            </a:xfrm>
            <a:prstGeom prst="ellipse">
              <a:avLst/>
            </a:prstGeom>
            <a:solidFill>
              <a:schemeClr val="accent1">
                <a:lumMod val="40000"/>
                <a:lumOff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rot="3353799">
              <a:off x="1496436" y="2882647"/>
              <a:ext cx="564142" cy="437326"/>
            </a:xfrm>
            <a:prstGeom prst="ellipse">
              <a:avLst/>
            </a:prstGeom>
            <a:solidFill>
              <a:srgbClr val="EC8CCA"/>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rot="2845903">
              <a:off x="1923739" y="2466799"/>
              <a:ext cx="564142" cy="437326"/>
            </a:xfrm>
            <a:prstGeom prst="ellipse">
              <a:avLst/>
            </a:prstGeom>
            <a:solidFill>
              <a:srgbClr val="F2CEED"/>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9178415">
              <a:off x="2915252" y="3068538"/>
              <a:ext cx="564142" cy="437326"/>
            </a:xfrm>
            <a:prstGeom prst="ellipse">
              <a:avLst/>
            </a:prstGeom>
            <a:solidFill>
              <a:srgbClr val="FC5D42"/>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9178415">
              <a:off x="2831849" y="2558607"/>
              <a:ext cx="416997" cy="323259"/>
            </a:xfrm>
            <a:prstGeom prst="ellipse">
              <a:avLst/>
            </a:prstGeom>
            <a:solidFill>
              <a:srgbClr val="FE9786"/>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rot="11000659">
              <a:off x="2240745" y="3232184"/>
              <a:ext cx="564142" cy="437326"/>
            </a:xfrm>
            <a:prstGeom prst="ellipse">
              <a:avLst/>
            </a:prstGeom>
            <a:solidFill>
              <a:srgbClr val="FC5D42"/>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1029806">
              <a:off x="2460588" y="2807921"/>
              <a:ext cx="416997" cy="323259"/>
            </a:xfrm>
            <a:prstGeom prst="ellipse">
              <a:avLst/>
            </a:prstGeom>
            <a:solidFill>
              <a:srgbClr val="FE9786"/>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6950742">
              <a:off x="3206578" y="2186074"/>
              <a:ext cx="564142" cy="437326"/>
            </a:xfrm>
            <a:prstGeom prst="ellipse">
              <a:avLst/>
            </a:prstGeom>
            <a:solidFill>
              <a:schemeClr val="accent2">
                <a:lumMod val="40000"/>
                <a:lumOff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7901653">
              <a:off x="3782717" y="2508312"/>
              <a:ext cx="564142" cy="437326"/>
            </a:xfrm>
            <a:prstGeom prst="ellipse">
              <a:avLst/>
            </a:prstGeom>
            <a:solidFill>
              <a:schemeClr val="accent2">
                <a:lumMod val="60000"/>
                <a:lumOff val="4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7089148">
              <a:off x="3396626" y="1940331"/>
              <a:ext cx="564142" cy="437326"/>
            </a:xfrm>
            <a:prstGeom prst="ellipse">
              <a:avLst/>
            </a:prstGeom>
            <a:solidFill>
              <a:srgbClr val="F2CEED"/>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7907686">
              <a:off x="3904236" y="2234806"/>
              <a:ext cx="564142" cy="437326"/>
            </a:xfrm>
            <a:prstGeom prst="ellipse">
              <a:avLst/>
            </a:prstGeom>
            <a:solidFill>
              <a:srgbClr val="EC8CCA"/>
            </a:solidFill>
            <a:ln w="19050">
              <a:solidFill>
                <a:schemeClr val="tx1">
                  <a:lumMod val="75000"/>
                  <a:lumOff val="25000"/>
                </a:schemeClr>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9178415">
              <a:off x="2258289" y="1569161"/>
              <a:ext cx="416997" cy="323259"/>
            </a:xfrm>
            <a:prstGeom prst="ellipse">
              <a:avLst/>
            </a:prstGeom>
            <a:solidFill>
              <a:srgbClr val="FE9786"/>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9178415">
              <a:off x="2036386" y="1052506"/>
              <a:ext cx="564142" cy="437326"/>
            </a:xfrm>
            <a:prstGeom prst="ellipse">
              <a:avLst/>
            </a:prstGeom>
            <a:solidFill>
              <a:srgbClr val="FC5D42"/>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8052" y="1453273"/>
              <a:ext cx="2458512" cy="1843884"/>
            </a:xfrm>
            <a:prstGeom prst="rect">
              <a:avLst/>
            </a:prstGeom>
            <a:ln>
              <a:noFill/>
            </a:ln>
          </p:spPr>
        </p:pic>
        <p:pic>
          <p:nvPicPr>
            <p:cNvPr id="32" name="图片 31"/>
            <p:cNvPicPr>
              <a:picLocks noChangeAspect="1"/>
            </p:cNvPicPr>
            <p:nvPr/>
          </p:nvPicPr>
          <p:blipFill>
            <a:blip r:embed="rId3"/>
            <a:stretch>
              <a:fillRect/>
            </a:stretch>
          </p:blipFill>
          <p:spPr>
            <a:xfrm>
              <a:off x="7724105" y="744279"/>
              <a:ext cx="1995939" cy="1099803"/>
            </a:xfrm>
            <a:prstGeom prst="rect">
              <a:avLst/>
            </a:prstGeom>
          </p:spPr>
        </p:pic>
        <p:pic>
          <p:nvPicPr>
            <p:cNvPr id="33" name="图片 32"/>
            <p:cNvPicPr>
              <a:picLocks noChangeAspect="1"/>
            </p:cNvPicPr>
            <p:nvPr/>
          </p:nvPicPr>
          <p:blipFill>
            <a:blip r:embed="rId4"/>
            <a:stretch>
              <a:fillRect/>
            </a:stretch>
          </p:blipFill>
          <p:spPr>
            <a:xfrm rot="10800000">
              <a:off x="7724104" y="1909535"/>
              <a:ext cx="1995939" cy="780435"/>
            </a:xfrm>
            <a:prstGeom prst="rect">
              <a:avLst/>
            </a:prstGeom>
          </p:spPr>
        </p:pic>
        <p:pic>
          <p:nvPicPr>
            <p:cNvPr id="34" name="图片 33"/>
            <p:cNvPicPr>
              <a:picLocks noChangeAspect="1"/>
            </p:cNvPicPr>
            <p:nvPr/>
          </p:nvPicPr>
          <p:blipFill>
            <a:blip r:embed="rId5"/>
            <a:stretch>
              <a:fillRect/>
            </a:stretch>
          </p:blipFill>
          <p:spPr>
            <a:xfrm rot="10800000">
              <a:off x="7694598" y="2793279"/>
              <a:ext cx="2025445" cy="998975"/>
            </a:xfrm>
            <a:prstGeom prst="rect">
              <a:avLst/>
            </a:prstGeom>
          </p:spPr>
        </p:pic>
        <p:sp>
          <p:nvSpPr>
            <p:cNvPr id="35" name="文本框 34"/>
            <p:cNvSpPr txBox="1"/>
            <p:nvPr/>
          </p:nvSpPr>
          <p:spPr>
            <a:xfrm>
              <a:off x="1734161" y="3866679"/>
              <a:ext cx="2278566" cy="615553"/>
            </a:xfrm>
            <a:prstGeom prst="rect">
              <a:avLst/>
            </a:prstGeom>
            <a:noFill/>
          </p:spPr>
          <p:txBody>
            <a:bodyPr wrap="square" rtlCol="0">
              <a:spAutoFit/>
            </a:bodyPr>
            <a:lstStyle/>
            <a:p>
              <a:pPr algn="ctr"/>
              <a:r>
                <a:rPr kumimoji="1" lang="zh-CN" altLang="en-US" b="1" dirty="0"/>
                <a:t>宏观层次</a:t>
              </a:r>
              <a:endParaRPr kumimoji="1" lang="en-US" altLang="zh-CN" b="1" dirty="0"/>
            </a:p>
            <a:p>
              <a:pPr algn="ctr"/>
              <a:r>
                <a:rPr kumimoji="1" lang="zh-CN" altLang="en-US" sz="1600" dirty="0"/>
                <a:t>化学活性空间</a:t>
              </a:r>
              <a:endParaRPr kumimoji="1" lang="en-US" altLang="zh-CN" sz="1600" dirty="0"/>
            </a:p>
          </p:txBody>
        </p:sp>
        <p:sp>
          <p:nvSpPr>
            <p:cNvPr id="36" name="文本框 35"/>
            <p:cNvSpPr txBox="1"/>
            <p:nvPr/>
          </p:nvSpPr>
          <p:spPr>
            <a:xfrm>
              <a:off x="7645983" y="3866679"/>
              <a:ext cx="2214959" cy="615553"/>
            </a:xfrm>
            <a:prstGeom prst="rect">
              <a:avLst/>
            </a:prstGeom>
            <a:noFill/>
          </p:spPr>
          <p:txBody>
            <a:bodyPr wrap="square" rtlCol="0">
              <a:spAutoFit/>
            </a:bodyPr>
            <a:lstStyle/>
            <a:p>
              <a:pPr algn="ctr"/>
              <a:r>
                <a:rPr kumimoji="1" lang="zh-CN" altLang="en-US" b="1" dirty="0"/>
                <a:t>微观层次</a:t>
              </a:r>
              <a:endParaRPr kumimoji="1" lang="en-US" altLang="zh-CN" b="1" dirty="0"/>
            </a:p>
            <a:p>
              <a:pPr algn="ctr"/>
              <a:r>
                <a:rPr kumimoji="1" lang="zh-CN" altLang="en-US" sz="1600" dirty="0"/>
                <a:t>原子贡献相对权重</a:t>
              </a:r>
              <a:endParaRPr kumimoji="1" lang="en-US" altLang="zh-CN" sz="1600" dirty="0"/>
            </a:p>
          </p:txBody>
        </p:sp>
        <p:sp>
          <p:nvSpPr>
            <p:cNvPr id="37" name="文本框 36"/>
            <p:cNvSpPr txBox="1"/>
            <p:nvPr/>
          </p:nvSpPr>
          <p:spPr>
            <a:xfrm>
              <a:off x="4841258" y="3866679"/>
              <a:ext cx="2232100" cy="615553"/>
            </a:xfrm>
            <a:prstGeom prst="rect">
              <a:avLst/>
            </a:prstGeom>
            <a:noFill/>
          </p:spPr>
          <p:txBody>
            <a:bodyPr wrap="square" rtlCol="0">
              <a:spAutoFit/>
            </a:bodyPr>
            <a:lstStyle/>
            <a:p>
              <a:pPr algn="ctr"/>
              <a:r>
                <a:rPr kumimoji="1" lang="zh-CN" altLang="en-US" b="1" dirty="0"/>
                <a:t>中观层次</a:t>
              </a:r>
              <a:endParaRPr kumimoji="1" lang="en-US" altLang="zh-CN" b="1" dirty="0"/>
            </a:p>
            <a:p>
              <a:pPr algn="ctr"/>
              <a:r>
                <a:rPr kumimoji="1" lang="zh-CN" altLang="en-US" sz="1600" dirty="0"/>
                <a:t>药效团模型</a:t>
              </a:r>
              <a:endParaRPr kumimoji="1" lang="en-US" altLang="zh-CN" sz="1600" dirty="0"/>
            </a:p>
          </p:txBody>
        </p:sp>
        <p:cxnSp>
          <p:nvCxnSpPr>
            <p:cNvPr id="38" name="直线连接符 37"/>
            <p:cNvCxnSpPr/>
            <p:nvPr/>
          </p:nvCxnSpPr>
          <p:spPr>
            <a:xfrm flipV="1">
              <a:off x="4320733" y="1628740"/>
              <a:ext cx="415326" cy="576750"/>
            </a:xfrm>
            <a:prstGeom prst="line">
              <a:avLst/>
            </a:prstGeom>
            <a:ln>
              <a:solidFill>
                <a:srgbClr val="8E76CF"/>
              </a:solidFill>
            </a:ln>
          </p:spPr>
          <p:style>
            <a:lnRef idx="1">
              <a:schemeClr val="accent1"/>
            </a:lnRef>
            <a:fillRef idx="0">
              <a:schemeClr val="accent1"/>
            </a:fillRef>
            <a:effectRef idx="0">
              <a:schemeClr val="accent1"/>
            </a:effectRef>
            <a:fontRef idx="minor">
              <a:schemeClr val="tx1"/>
            </a:fontRef>
          </p:style>
        </p:cxnSp>
        <p:cxnSp>
          <p:nvCxnSpPr>
            <p:cNvPr id="39" name="直线连接符 38"/>
            <p:cNvCxnSpPr/>
            <p:nvPr/>
          </p:nvCxnSpPr>
          <p:spPr>
            <a:xfrm>
              <a:off x="4227184" y="2702502"/>
              <a:ext cx="508875" cy="236681"/>
            </a:xfrm>
            <a:prstGeom prst="line">
              <a:avLst/>
            </a:prstGeom>
            <a:ln>
              <a:solidFill>
                <a:srgbClr val="8E76CF"/>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4728052" y="1636571"/>
              <a:ext cx="2458512" cy="1302612"/>
            </a:xfrm>
            <a:prstGeom prst="rect">
              <a:avLst/>
            </a:prstGeom>
            <a:noFill/>
            <a:ln>
              <a:solidFill>
                <a:srgbClr val="8E76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椭圆 40"/>
            <p:cNvSpPr/>
            <p:nvPr/>
          </p:nvSpPr>
          <p:spPr>
            <a:xfrm rot="1718819">
              <a:off x="3950552" y="2175206"/>
              <a:ext cx="457960" cy="557346"/>
            </a:xfrm>
            <a:prstGeom prst="ellipse">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右箭头 41"/>
            <p:cNvSpPr/>
            <p:nvPr/>
          </p:nvSpPr>
          <p:spPr>
            <a:xfrm>
              <a:off x="7308182" y="2048765"/>
              <a:ext cx="260902" cy="584457"/>
            </a:xfrm>
            <a:prstGeom prst="rightArrow">
              <a:avLst/>
            </a:prstGeom>
            <a:solidFill>
              <a:srgbClr val="8E76CF"/>
            </a:solidFill>
            <a:ln>
              <a:solidFill>
                <a:srgbClr val="3333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p:cNvSpPr/>
            <p:nvPr/>
          </p:nvSpPr>
          <p:spPr>
            <a:xfrm>
              <a:off x="7690702" y="689224"/>
              <a:ext cx="2125523" cy="3177455"/>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6105173" y="5816170"/>
            <a:ext cx="2954655" cy="369332"/>
          </a:xfrm>
          <a:prstGeom prst="rect">
            <a:avLst/>
          </a:prstGeom>
        </p:spPr>
        <p:txBody>
          <a:bodyPr wrap="none">
            <a:spAutoFit/>
          </a:bodyPr>
          <a:lstStyle/>
          <a:p>
            <a:pPr algn="ctr"/>
            <a:r>
              <a:rPr kumimoji="1" lang="zh-CN" altLang="en-US" dirty="0">
                <a:latin typeface="SimHei" charset="-122"/>
                <a:ea typeface="SimHei" charset="-122"/>
                <a:cs typeface="SimHei" charset="-122"/>
              </a:rPr>
              <a:t>关键结合模式的表征和应用</a:t>
            </a:r>
          </a:p>
        </p:txBody>
      </p:sp>
      <p:sp>
        <p:nvSpPr>
          <p:cNvPr id="45" name="矩形 44"/>
          <p:cNvSpPr/>
          <p:nvPr/>
        </p:nvSpPr>
        <p:spPr>
          <a:xfrm>
            <a:off x="2198563" y="5816170"/>
            <a:ext cx="2262158" cy="369332"/>
          </a:xfrm>
          <a:prstGeom prst="rect">
            <a:avLst/>
          </a:prstGeom>
        </p:spPr>
        <p:txBody>
          <a:bodyPr wrap="none">
            <a:spAutoFit/>
          </a:bodyPr>
          <a:lstStyle/>
          <a:p>
            <a:pPr algn="ctr"/>
            <a:r>
              <a:rPr kumimoji="1" lang="zh-CN" altLang="en-US">
                <a:latin typeface="SimHei" charset="-122"/>
                <a:ea typeface="SimHei" charset="-122"/>
                <a:cs typeface="SimHei" charset="-122"/>
              </a:rPr>
              <a:t>关键结合模式的识别</a:t>
            </a:r>
            <a:endParaRPr kumimoji="1" lang="zh-CN" altLang="en-US" dirty="0">
              <a:latin typeface="SimHei" charset="-122"/>
              <a:ea typeface="SimHei" charset="-122"/>
              <a:cs typeface="SimHei" charset="-122"/>
            </a:endParaRPr>
          </a:p>
        </p:txBody>
      </p:sp>
    </p:spTree>
    <p:extLst>
      <p:ext uri="{BB962C8B-B14F-4D97-AF65-F5344CB8AC3E}">
        <p14:creationId xmlns:p14="http://schemas.microsoft.com/office/powerpoint/2010/main" val="546521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24178" y="5278114"/>
            <a:ext cx="8964663" cy="1418137"/>
          </a:xfrm>
        </p:spPr>
        <p:txBody>
          <a:bodyPr>
            <a:normAutofit/>
          </a:bodyPr>
          <a:lstStyle/>
          <a:p>
            <a:r>
              <a:rPr kumimoji="1" lang="zh-CN" altLang="en-US" sz="1800" dirty="0"/>
              <a:t>必要性：面对经典网络靶标分析方法面临的瓶颈，提出基于关键结合模式的研究思路</a:t>
            </a:r>
            <a:endParaRPr kumimoji="1" lang="en-US" altLang="zh-CN" sz="1800" dirty="0"/>
          </a:p>
          <a:p>
            <a:r>
              <a:rPr kumimoji="1" lang="zh-CN" altLang="en-US" sz="1800" dirty="0"/>
              <a:t>可行性：从基于配体的药物设计方法、尤其是神经网络</a:t>
            </a:r>
            <a:r>
              <a:rPr kumimoji="1" lang="en-US" altLang="zh-CN" sz="1800" dirty="0"/>
              <a:t>QSAR</a:t>
            </a:r>
            <a:r>
              <a:rPr kumimoji="1" lang="zh-CN" altLang="en-US" sz="1800" dirty="0"/>
              <a:t>模型挖掘关键结合模式</a:t>
            </a:r>
            <a:endParaRPr kumimoji="1" lang="en-US" altLang="zh-CN" sz="1800" dirty="0"/>
          </a:p>
        </p:txBody>
      </p:sp>
      <p:sp>
        <p:nvSpPr>
          <p:cNvPr id="4" name="幻灯片编号占位符 3"/>
          <p:cNvSpPr>
            <a:spLocks noGrp="1"/>
          </p:cNvSpPr>
          <p:nvPr>
            <p:ph type="sldNum" sz="quarter" idx="12"/>
          </p:nvPr>
        </p:nvSpPr>
        <p:spPr/>
        <p:txBody>
          <a:bodyPr/>
          <a:lstStyle/>
          <a:p>
            <a:pPr>
              <a:defRPr/>
            </a:pPr>
            <a:fld id="{8636A3DD-18C9-47FF-B97C-D83E934F991A}" type="slidenum">
              <a:rPr lang="zh-CN" altLang="en-US" smtClean="0"/>
              <a:pPr>
                <a:defRPr/>
              </a:pPr>
              <a:t>17</a:t>
            </a:fld>
            <a:endParaRPr lang="zh-CN" altLang="en-US" dirty="0"/>
          </a:p>
        </p:txBody>
      </p:sp>
      <p:pic>
        <p:nvPicPr>
          <p:cNvPr id="40" name="图片 39"/>
          <p:cNvPicPr>
            <a:picLocks noChangeAspect="1"/>
          </p:cNvPicPr>
          <p:nvPr/>
        </p:nvPicPr>
        <p:blipFill>
          <a:blip r:embed="rId3"/>
          <a:stretch>
            <a:fillRect/>
          </a:stretch>
        </p:blipFill>
        <p:spPr>
          <a:xfrm>
            <a:off x="1010068" y="530941"/>
            <a:ext cx="9782532" cy="4509381"/>
          </a:xfrm>
          <a:prstGeom prst="rect">
            <a:avLst/>
          </a:prstGeom>
        </p:spPr>
      </p:pic>
    </p:spTree>
    <p:extLst>
      <p:ext uri="{BB962C8B-B14F-4D97-AF65-F5344CB8AC3E}">
        <p14:creationId xmlns:p14="http://schemas.microsoft.com/office/powerpoint/2010/main" val="1466158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577929" y="868748"/>
            <a:ext cx="10854462" cy="4606995"/>
          </a:xfrm>
          <a:prstGeom prst="rect">
            <a:avLst/>
          </a:prstGeom>
        </p:spPr>
      </p:pic>
    </p:spTree>
    <p:extLst>
      <p:ext uri="{BB962C8B-B14F-4D97-AF65-F5344CB8AC3E}">
        <p14:creationId xmlns:p14="http://schemas.microsoft.com/office/powerpoint/2010/main" val="188859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56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42794" y="166601"/>
            <a:ext cx="3877519" cy="226863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zh-CN" altLang="en-US" b="1" dirty="0">
                <a:solidFill>
                  <a:srgbClr val="FF0000"/>
                </a:solidFill>
              </a:rPr>
              <a:t>数据收集和模型训练</a:t>
            </a:r>
            <a:endParaRPr kumimoji="1" lang="en-US" altLang="zh-CN" b="1" dirty="0">
              <a:solidFill>
                <a:srgbClr val="FF0000"/>
              </a:solidFill>
            </a:endParaRPr>
          </a:p>
          <a:p>
            <a:pPr marL="285750" indent="-285750" algn="ctr">
              <a:buFontTx/>
              <a:buChar char="-"/>
            </a:pPr>
            <a:r>
              <a:rPr kumimoji="1" lang="en-US" altLang="zh-CN" dirty="0">
                <a:solidFill>
                  <a:srgbClr val="FF0000"/>
                </a:solidFill>
              </a:rPr>
              <a:t>Multitask</a:t>
            </a:r>
            <a:r>
              <a:rPr kumimoji="1" lang="zh-CN" altLang="en-US" dirty="0">
                <a:solidFill>
                  <a:srgbClr val="FF0000"/>
                </a:solidFill>
              </a:rPr>
              <a:t> </a:t>
            </a:r>
            <a:r>
              <a:rPr kumimoji="1" lang="en-US" altLang="zh-CN" dirty="0">
                <a:solidFill>
                  <a:srgbClr val="FF0000"/>
                </a:solidFill>
              </a:rPr>
              <a:t>model</a:t>
            </a:r>
            <a:r>
              <a:rPr kumimoji="1" lang="zh-CN" altLang="en-US" dirty="0">
                <a:solidFill>
                  <a:srgbClr val="FF0000"/>
                </a:solidFill>
              </a:rPr>
              <a:t> </a:t>
            </a:r>
            <a:r>
              <a:rPr kumimoji="1" lang="en-US" altLang="zh-CN" dirty="0">
                <a:solidFill>
                  <a:srgbClr val="FF0000"/>
                </a:solidFill>
              </a:rPr>
              <a:t>training</a:t>
            </a:r>
          </a:p>
          <a:p>
            <a:pPr marL="285750" indent="-285750" algn="ctr">
              <a:buFontTx/>
              <a:buChar char="-"/>
            </a:pPr>
            <a:r>
              <a:rPr kumimoji="1" lang="en-US" altLang="zh-CN" dirty="0">
                <a:solidFill>
                  <a:srgbClr val="FF0000"/>
                </a:solidFill>
              </a:rPr>
              <a:t>Anti-bacterial</a:t>
            </a:r>
            <a:r>
              <a:rPr kumimoji="1" lang="zh-CN" altLang="en-US" dirty="0">
                <a:solidFill>
                  <a:srgbClr val="FF0000"/>
                </a:solidFill>
              </a:rPr>
              <a:t> </a:t>
            </a:r>
            <a:r>
              <a:rPr kumimoji="1" lang="en-US" altLang="zh-CN" dirty="0">
                <a:solidFill>
                  <a:srgbClr val="FF0000"/>
                </a:solidFill>
              </a:rPr>
              <a:t>drugs</a:t>
            </a:r>
            <a:r>
              <a:rPr kumimoji="1" lang="zh-CN" altLang="en-US" dirty="0">
                <a:solidFill>
                  <a:srgbClr val="FF0000"/>
                </a:solidFill>
              </a:rPr>
              <a:t> </a:t>
            </a:r>
            <a:r>
              <a:rPr kumimoji="1" lang="en-US" altLang="zh-CN" dirty="0">
                <a:solidFill>
                  <a:srgbClr val="FF0000"/>
                </a:solidFill>
              </a:rPr>
              <a:t>(clinical,</a:t>
            </a:r>
            <a:r>
              <a:rPr kumimoji="1" lang="zh-CN" altLang="en-US" dirty="0">
                <a:solidFill>
                  <a:srgbClr val="FF0000"/>
                </a:solidFill>
              </a:rPr>
              <a:t> </a:t>
            </a:r>
            <a:r>
              <a:rPr kumimoji="1" lang="en-US" altLang="zh-CN" dirty="0">
                <a:solidFill>
                  <a:srgbClr val="FF0000"/>
                </a:solidFill>
              </a:rPr>
              <a:t>pre-clinical;</a:t>
            </a:r>
            <a:r>
              <a:rPr kumimoji="1" lang="zh-CN" altLang="en-US" dirty="0">
                <a:solidFill>
                  <a:srgbClr val="FF0000"/>
                </a:solidFill>
              </a:rPr>
              <a:t> </a:t>
            </a:r>
            <a:r>
              <a:rPr kumimoji="1" lang="en-US" altLang="zh-CN" dirty="0">
                <a:solidFill>
                  <a:srgbClr val="FF0000"/>
                </a:solidFill>
              </a:rPr>
              <a:t>chemicals,</a:t>
            </a:r>
            <a:r>
              <a:rPr kumimoji="1" lang="zh-CN" altLang="en-US" dirty="0">
                <a:solidFill>
                  <a:srgbClr val="FF0000"/>
                </a:solidFill>
              </a:rPr>
              <a:t> </a:t>
            </a:r>
            <a:r>
              <a:rPr kumimoji="1" lang="en-US" altLang="zh-CN" dirty="0">
                <a:solidFill>
                  <a:srgbClr val="FF0000"/>
                </a:solidFill>
              </a:rPr>
              <a:t>herb</a:t>
            </a:r>
            <a:r>
              <a:rPr kumimoji="1" lang="zh-CN" altLang="en-US" dirty="0">
                <a:solidFill>
                  <a:srgbClr val="FF0000"/>
                </a:solidFill>
              </a:rPr>
              <a:t> </a:t>
            </a:r>
            <a:r>
              <a:rPr kumimoji="1" lang="en-US" altLang="zh-CN" dirty="0">
                <a:solidFill>
                  <a:srgbClr val="FF0000"/>
                </a:solidFill>
              </a:rPr>
              <a:t>formula)</a:t>
            </a:r>
          </a:p>
          <a:p>
            <a:pPr marL="285750" indent="-285750" algn="ctr">
              <a:buFontTx/>
              <a:buChar char="-"/>
            </a:pPr>
            <a:r>
              <a:rPr kumimoji="1" lang="en-US" altLang="zh-CN" dirty="0">
                <a:solidFill>
                  <a:srgbClr val="FF0000"/>
                </a:solidFill>
              </a:rPr>
              <a:t>Cold-hot</a:t>
            </a:r>
            <a:r>
              <a:rPr kumimoji="1" lang="zh-CN" altLang="en-US" dirty="0">
                <a:solidFill>
                  <a:srgbClr val="FF0000"/>
                </a:solidFill>
              </a:rPr>
              <a:t> </a:t>
            </a:r>
            <a:r>
              <a:rPr kumimoji="1" lang="en-US" altLang="zh-CN" dirty="0">
                <a:solidFill>
                  <a:srgbClr val="FF0000"/>
                </a:solidFill>
              </a:rPr>
              <a:t>seed</a:t>
            </a:r>
            <a:r>
              <a:rPr kumimoji="1" lang="zh-CN" altLang="en-US" dirty="0">
                <a:solidFill>
                  <a:srgbClr val="FF0000"/>
                </a:solidFill>
              </a:rPr>
              <a:t> </a:t>
            </a:r>
            <a:r>
              <a:rPr kumimoji="1" lang="en-US" altLang="zh-CN" dirty="0">
                <a:solidFill>
                  <a:srgbClr val="FF0000"/>
                </a:solidFill>
              </a:rPr>
              <a:t>genes</a:t>
            </a:r>
          </a:p>
          <a:p>
            <a:pPr marL="285750" indent="-285750" algn="ctr">
              <a:buFontTx/>
              <a:buChar char="-"/>
            </a:pPr>
            <a:r>
              <a:rPr kumimoji="1" lang="en-US" altLang="zh-CN" dirty="0">
                <a:solidFill>
                  <a:srgbClr val="FF0000"/>
                </a:solidFill>
              </a:rPr>
              <a:t>Phenotype</a:t>
            </a:r>
            <a:r>
              <a:rPr kumimoji="1" lang="zh-CN" altLang="en-US" dirty="0">
                <a:solidFill>
                  <a:srgbClr val="FF0000"/>
                </a:solidFill>
              </a:rPr>
              <a:t> </a:t>
            </a:r>
            <a:r>
              <a:rPr kumimoji="1" lang="en-US" altLang="zh-CN" dirty="0">
                <a:solidFill>
                  <a:srgbClr val="FF0000"/>
                </a:solidFill>
              </a:rPr>
              <a:t>related</a:t>
            </a:r>
            <a:r>
              <a:rPr kumimoji="1" lang="zh-CN" altLang="en-US" dirty="0">
                <a:solidFill>
                  <a:srgbClr val="FF0000"/>
                </a:solidFill>
              </a:rPr>
              <a:t> </a:t>
            </a:r>
            <a:r>
              <a:rPr kumimoji="1" lang="en-US" altLang="zh-CN" dirty="0">
                <a:solidFill>
                  <a:srgbClr val="FF0000"/>
                </a:solidFill>
              </a:rPr>
              <a:t>genes</a:t>
            </a:r>
          </a:p>
          <a:p>
            <a:pPr marL="285750" indent="-285750" algn="ctr">
              <a:buFontTx/>
              <a:buChar char="-"/>
            </a:pPr>
            <a:r>
              <a:rPr kumimoji="1" lang="en-US" altLang="zh-CN" dirty="0">
                <a:solidFill>
                  <a:srgbClr val="FF0000"/>
                </a:solidFill>
              </a:rPr>
              <a:t>DE</a:t>
            </a:r>
            <a:r>
              <a:rPr kumimoji="1" lang="zh-CN" altLang="en-US" dirty="0">
                <a:solidFill>
                  <a:srgbClr val="FF0000"/>
                </a:solidFill>
              </a:rPr>
              <a:t> </a:t>
            </a:r>
            <a:r>
              <a:rPr kumimoji="1" lang="en-US" altLang="zh-CN" dirty="0">
                <a:solidFill>
                  <a:srgbClr val="FF0000"/>
                </a:solidFill>
              </a:rPr>
              <a:t>genes</a:t>
            </a:r>
            <a:r>
              <a:rPr kumimoji="1" lang="zh-CN" altLang="en-US" dirty="0">
                <a:solidFill>
                  <a:srgbClr val="FF0000"/>
                </a:solidFill>
              </a:rPr>
              <a:t> </a:t>
            </a:r>
            <a:r>
              <a:rPr kumimoji="1" lang="en-US" altLang="zh-CN" dirty="0">
                <a:solidFill>
                  <a:srgbClr val="FF0000"/>
                </a:solidFill>
              </a:rPr>
              <a:t>from</a:t>
            </a:r>
            <a:r>
              <a:rPr kumimoji="1" lang="zh-CN" altLang="en-US" dirty="0">
                <a:solidFill>
                  <a:srgbClr val="FF0000"/>
                </a:solidFill>
              </a:rPr>
              <a:t> </a:t>
            </a:r>
            <a:r>
              <a:rPr kumimoji="1" lang="en-US" altLang="zh-CN" dirty="0">
                <a:solidFill>
                  <a:srgbClr val="FF0000"/>
                </a:solidFill>
              </a:rPr>
              <a:t>GEO</a:t>
            </a:r>
          </a:p>
        </p:txBody>
      </p:sp>
      <p:sp>
        <p:nvSpPr>
          <p:cNvPr id="5" name="矩形 4"/>
          <p:cNvSpPr/>
          <p:nvPr/>
        </p:nvSpPr>
        <p:spPr>
          <a:xfrm>
            <a:off x="8171726" y="2303363"/>
            <a:ext cx="3889093" cy="167832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zh-CN" altLang="en-US" b="1" dirty="0"/>
              <a:t>描绘抗病毒网络靶标</a:t>
            </a:r>
            <a:endParaRPr kumimoji="1" lang="en-US" altLang="zh-CN" b="1" dirty="0"/>
          </a:p>
          <a:p>
            <a:pPr marL="285750" indent="-285750" algn="ctr">
              <a:buFontTx/>
              <a:buChar char="-"/>
            </a:pPr>
            <a:r>
              <a:rPr kumimoji="1" lang="en-US" altLang="zh-CN" dirty="0"/>
              <a:t>Binding</a:t>
            </a:r>
            <a:r>
              <a:rPr kumimoji="1" lang="zh-CN" altLang="en-US" dirty="0"/>
              <a:t> </a:t>
            </a:r>
            <a:r>
              <a:rPr kumimoji="1" lang="en-US" altLang="zh-CN" dirty="0"/>
              <a:t>mode-based</a:t>
            </a:r>
            <a:r>
              <a:rPr kumimoji="1" lang="zh-CN" altLang="en-US" dirty="0"/>
              <a:t> </a:t>
            </a:r>
            <a:r>
              <a:rPr kumimoji="1" lang="en-US" altLang="zh-CN" dirty="0"/>
              <a:t>network</a:t>
            </a:r>
          </a:p>
          <a:p>
            <a:pPr marL="285750" indent="-285750" algn="ctr">
              <a:buFontTx/>
              <a:buChar char="-"/>
            </a:pPr>
            <a:r>
              <a:rPr kumimoji="1" lang="en-US" altLang="zh-CN" dirty="0"/>
              <a:t>Cold-Hot</a:t>
            </a:r>
            <a:r>
              <a:rPr kumimoji="1" lang="zh-CN" altLang="en-US" dirty="0"/>
              <a:t> </a:t>
            </a:r>
            <a:r>
              <a:rPr kumimoji="1" lang="en-US" altLang="zh-CN" dirty="0"/>
              <a:t>seed</a:t>
            </a:r>
            <a:r>
              <a:rPr kumimoji="1" lang="zh-CN" altLang="en-US" dirty="0"/>
              <a:t> </a:t>
            </a:r>
            <a:r>
              <a:rPr kumimoji="1" lang="en-US" altLang="zh-CN" dirty="0"/>
              <a:t>gene</a:t>
            </a:r>
            <a:r>
              <a:rPr kumimoji="1" lang="zh-CN" altLang="en-US" dirty="0"/>
              <a:t> </a:t>
            </a:r>
            <a:r>
              <a:rPr kumimoji="1" lang="en-US" altLang="zh-CN" dirty="0"/>
              <a:t>mapping</a:t>
            </a:r>
          </a:p>
          <a:p>
            <a:pPr marL="285750" indent="-285750" algn="ctr">
              <a:buFontTx/>
              <a:buChar char="-"/>
            </a:pPr>
            <a:r>
              <a:rPr kumimoji="1" lang="en-US" altLang="zh-CN" dirty="0"/>
              <a:t>Phenotype</a:t>
            </a:r>
            <a:r>
              <a:rPr kumimoji="1" lang="zh-CN" altLang="en-US" dirty="0"/>
              <a:t> </a:t>
            </a:r>
            <a:r>
              <a:rPr kumimoji="1" lang="en-US" altLang="zh-CN" dirty="0"/>
              <a:t>correlated</a:t>
            </a:r>
            <a:r>
              <a:rPr kumimoji="1" lang="zh-CN" altLang="en-US" dirty="0"/>
              <a:t> </a:t>
            </a:r>
            <a:r>
              <a:rPr kumimoji="1" lang="en-US" altLang="zh-CN" dirty="0"/>
              <a:t>targets/binding</a:t>
            </a:r>
            <a:r>
              <a:rPr kumimoji="1" lang="zh-CN" altLang="en-US" dirty="0"/>
              <a:t> </a:t>
            </a:r>
            <a:r>
              <a:rPr kumimoji="1" lang="en-US" altLang="zh-CN" dirty="0"/>
              <a:t>modes</a:t>
            </a:r>
          </a:p>
        </p:txBody>
      </p:sp>
      <p:sp>
        <p:nvSpPr>
          <p:cNvPr id="6" name="矩形 5"/>
          <p:cNvSpPr/>
          <p:nvPr/>
        </p:nvSpPr>
        <p:spPr>
          <a:xfrm>
            <a:off x="3842793" y="5171607"/>
            <a:ext cx="3877519" cy="127844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zh-CN" altLang="en-US" b="1" dirty="0"/>
              <a:t>展示现有药物对网络靶标的作用机制</a:t>
            </a:r>
          </a:p>
          <a:p>
            <a:pPr marL="285750" indent="-285750" algn="ctr">
              <a:buFontTx/>
              <a:buChar char="-"/>
            </a:pPr>
            <a:r>
              <a:rPr kumimoji="1" lang="en-US" altLang="zh-CN" dirty="0"/>
              <a:t>’Therapeutic</a:t>
            </a:r>
            <a:r>
              <a:rPr kumimoji="1" lang="zh-CN" altLang="en-US" dirty="0"/>
              <a:t> </a:t>
            </a:r>
            <a:r>
              <a:rPr kumimoji="1" lang="en-US" altLang="zh-CN" dirty="0"/>
              <a:t>landscape’</a:t>
            </a:r>
          </a:p>
        </p:txBody>
      </p:sp>
      <p:sp>
        <p:nvSpPr>
          <p:cNvPr id="7" name="矩形 6"/>
          <p:cNvSpPr/>
          <p:nvPr/>
        </p:nvSpPr>
        <p:spPr>
          <a:xfrm>
            <a:off x="190983" y="2303363"/>
            <a:ext cx="3200398" cy="167832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zh-CN" altLang="en-US" b="1" dirty="0"/>
              <a:t>基于网络靶标的治疗建议</a:t>
            </a:r>
          </a:p>
          <a:p>
            <a:pPr marL="285750" indent="-285750" algn="ctr">
              <a:buFontTx/>
              <a:buChar char="-"/>
            </a:pPr>
            <a:r>
              <a:rPr kumimoji="1" lang="en-US" altLang="zh-CN" dirty="0"/>
              <a:t>Drug</a:t>
            </a:r>
            <a:r>
              <a:rPr kumimoji="1" lang="zh-CN" altLang="en-US" dirty="0"/>
              <a:t> </a:t>
            </a:r>
            <a:r>
              <a:rPr kumimoji="1" lang="en-US" altLang="zh-CN" dirty="0"/>
              <a:t>combination?</a:t>
            </a:r>
          </a:p>
          <a:p>
            <a:pPr marL="285750" indent="-285750" algn="ctr">
              <a:buFontTx/>
              <a:buChar char="-"/>
            </a:pPr>
            <a:r>
              <a:rPr kumimoji="1" lang="en-US" altLang="zh-CN" dirty="0"/>
              <a:t>Identify</a:t>
            </a:r>
            <a:r>
              <a:rPr kumimoji="1" lang="zh-CN" altLang="en-US" dirty="0"/>
              <a:t> </a:t>
            </a:r>
            <a:r>
              <a:rPr kumimoji="1" lang="en-US" altLang="zh-CN" dirty="0"/>
              <a:t>candidate</a:t>
            </a:r>
            <a:r>
              <a:rPr kumimoji="1" lang="zh-CN" altLang="en-US" dirty="0"/>
              <a:t> </a:t>
            </a:r>
            <a:r>
              <a:rPr kumimoji="1" lang="en-US" altLang="zh-CN" dirty="0"/>
              <a:t>components</a:t>
            </a:r>
            <a:r>
              <a:rPr kumimoji="1" lang="zh-CN" altLang="en-US" dirty="0"/>
              <a:t> </a:t>
            </a:r>
            <a:r>
              <a:rPr kumimoji="1" lang="en-US" altLang="zh-CN" dirty="0"/>
              <a:t>from</a:t>
            </a:r>
            <a:r>
              <a:rPr kumimoji="1" lang="zh-CN" altLang="en-US" dirty="0"/>
              <a:t> </a:t>
            </a:r>
            <a:r>
              <a:rPr kumimoji="1" lang="en-US" altLang="zh-CN" dirty="0"/>
              <a:t>herb</a:t>
            </a:r>
            <a:r>
              <a:rPr kumimoji="1" lang="zh-CN" altLang="en-US" dirty="0"/>
              <a:t> </a:t>
            </a:r>
            <a:r>
              <a:rPr kumimoji="1" lang="en-US" altLang="zh-CN" dirty="0"/>
              <a:t>formula?</a:t>
            </a:r>
          </a:p>
        </p:txBody>
      </p:sp>
      <p:sp>
        <p:nvSpPr>
          <p:cNvPr id="8" name="圆角右箭头 7"/>
          <p:cNvSpPr/>
          <p:nvPr/>
        </p:nvSpPr>
        <p:spPr>
          <a:xfrm rot="5400000">
            <a:off x="8018364" y="1093808"/>
            <a:ext cx="920185" cy="98384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圆角右箭头 8"/>
          <p:cNvSpPr/>
          <p:nvPr/>
        </p:nvSpPr>
        <p:spPr>
          <a:xfrm rot="10800000">
            <a:off x="7885254" y="4323205"/>
            <a:ext cx="920185" cy="1677648"/>
          </a:xfrm>
          <a:prstGeom prst="bentArrow">
            <a:avLst>
              <a:gd name="adj1" fmla="val 25000"/>
              <a:gd name="adj2" fmla="val 25000"/>
              <a:gd name="adj3" fmla="val 25000"/>
              <a:gd name="adj4" fmla="val 453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圆角右箭头 9"/>
          <p:cNvSpPr/>
          <p:nvPr/>
        </p:nvSpPr>
        <p:spPr>
          <a:xfrm rot="16200000">
            <a:off x="2045954" y="4592540"/>
            <a:ext cx="1522515" cy="98384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圆角右箭头 10"/>
          <p:cNvSpPr/>
          <p:nvPr/>
        </p:nvSpPr>
        <p:spPr>
          <a:xfrm>
            <a:off x="2307702" y="854439"/>
            <a:ext cx="920185" cy="119717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pic>
        <p:nvPicPr>
          <p:cNvPr id="3" name="图片 2">
            <a:extLst>
              <a:ext uri="{FF2B5EF4-FFF2-40B4-BE49-F238E27FC236}">
                <a16:creationId xmlns:a16="http://schemas.microsoft.com/office/drawing/2014/main" id="{E4CBBE48-95A5-BB48-8512-77B213EE639A}"/>
              </a:ext>
            </a:extLst>
          </p:cNvPr>
          <p:cNvPicPr>
            <a:picLocks noChangeAspect="1"/>
          </p:cNvPicPr>
          <p:nvPr/>
        </p:nvPicPr>
        <p:blipFill>
          <a:blip r:embed="rId2"/>
          <a:stretch>
            <a:fillRect/>
          </a:stretch>
        </p:blipFill>
        <p:spPr>
          <a:xfrm>
            <a:off x="8908907" y="4186358"/>
            <a:ext cx="3151912" cy="1527495"/>
          </a:xfrm>
          <a:prstGeom prst="rect">
            <a:avLst/>
          </a:prstGeom>
        </p:spPr>
      </p:pic>
      <p:pic>
        <p:nvPicPr>
          <p:cNvPr id="13" name="图片 12">
            <a:extLst>
              <a:ext uri="{FF2B5EF4-FFF2-40B4-BE49-F238E27FC236}">
                <a16:creationId xmlns:a16="http://schemas.microsoft.com/office/drawing/2014/main" id="{C8A51C2B-1ECB-F148-A917-73C543D3B5A2}"/>
              </a:ext>
            </a:extLst>
          </p:cNvPr>
          <p:cNvPicPr>
            <a:picLocks noChangeAspect="1"/>
          </p:cNvPicPr>
          <p:nvPr/>
        </p:nvPicPr>
        <p:blipFill>
          <a:blip r:embed="rId3"/>
          <a:stretch>
            <a:fillRect/>
          </a:stretch>
        </p:blipFill>
        <p:spPr>
          <a:xfrm>
            <a:off x="3864243" y="2546999"/>
            <a:ext cx="3826089" cy="2099951"/>
          </a:xfrm>
          <a:prstGeom prst="rect">
            <a:avLst/>
          </a:prstGeom>
        </p:spPr>
      </p:pic>
    </p:spTree>
    <p:extLst>
      <p:ext uri="{BB962C8B-B14F-4D97-AF65-F5344CB8AC3E}">
        <p14:creationId xmlns:p14="http://schemas.microsoft.com/office/powerpoint/2010/main" val="3206324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hidden="1">
            <a:extLst>
              <a:ext uri="{FF2B5EF4-FFF2-40B4-BE49-F238E27FC236}">
                <a16:creationId xmlns:a16="http://schemas.microsoft.com/office/drawing/2014/main" id="{CB80AF7C-D67E-2A4A-B323-6A90157CDF81}"/>
              </a:ext>
            </a:extLst>
          </p:cNvPr>
          <p:cNvGraphicFramePr>
            <a:graphicFrameLocks noChangeAspect="1"/>
          </p:cNvGraphicFramePr>
          <p:nvPr>
            <p:custDataLst>
              <p:tags r:id="rId2"/>
            </p:custDataLst>
            <p:extLst>
              <p:ext uri="{D42A27DB-BD31-4B8C-83A1-F6EECF244321}">
                <p14:modId xmlns:p14="http://schemas.microsoft.com/office/powerpoint/2010/main" val="4996978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5" name="think-cell 幻灯片" r:id="rId4" imgW="3886200" imgH="5029200" progId="TCLayout.ActiveDocument.1">
                  <p:embed/>
                </p:oleObj>
              </mc:Choice>
              <mc:Fallback>
                <p:oleObj name="think-cell 幻灯片" r:id="rId4" imgW="3886200" imgH="502920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矩形 4">
            <a:extLst>
              <a:ext uri="{FF2B5EF4-FFF2-40B4-BE49-F238E27FC236}">
                <a16:creationId xmlns:a16="http://schemas.microsoft.com/office/drawing/2014/main" id="{2E282259-E975-3F45-ABFB-5443A15548E1}"/>
              </a:ext>
            </a:extLst>
          </p:cNvPr>
          <p:cNvSpPr/>
          <p:nvPr/>
        </p:nvSpPr>
        <p:spPr>
          <a:xfrm>
            <a:off x="374753" y="0"/>
            <a:ext cx="11197653" cy="6894195"/>
          </a:xfrm>
          <a:prstGeom prst="rect">
            <a:avLst/>
          </a:prstGeom>
        </p:spPr>
        <p:txBody>
          <a:bodyPr wrap="square">
            <a:spAutoFit/>
          </a:bodyPr>
          <a:lstStyle/>
          <a:p>
            <a:r>
              <a:rPr lang="zh-CN" altLang="en-US" sz="1700" b="1" dirty="0"/>
              <a:t>任务和安排：</a:t>
            </a:r>
            <a:endParaRPr lang="zh-CN" altLang="en-US" sz="1700" dirty="0"/>
          </a:p>
          <a:p>
            <a:pPr>
              <a:buFont typeface="+mj-lt"/>
              <a:buAutoNum type="arabicPeriod"/>
            </a:pPr>
            <a:r>
              <a:rPr lang="zh-CN" altLang="en-US" sz="1700" dirty="0"/>
              <a:t>数据集整理：统一汇总后，放在我们服务器上指定路径，</a:t>
            </a:r>
            <a:r>
              <a:rPr lang="en-US" altLang="zh-CN" sz="1700" dirty="0"/>
              <a:t>git</a:t>
            </a:r>
            <a:r>
              <a:rPr lang="zh-CN" altLang="en-US" sz="1700" dirty="0"/>
              <a:t>共享记录所有修改</a:t>
            </a:r>
          </a:p>
          <a:p>
            <a:pPr marL="742950" lvl="1" indent="-285750">
              <a:buFont typeface="+mj-lt"/>
              <a:buAutoNum type="arabicPeriod"/>
            </a:pPr>
            <a:r>
              <a:rPr lang="zh-CN" altLang="en-US" sz="1700" b="1" dirty="0"/>
              <a:t>化合物</a:t>
            </a:r>
            <a:r>
              <a:rPr lang="en-US" altLang="zh-CN" sz="1700" b="1" dirty="0"/>
              <a:t>-</a:t>
            </a:r>
            <a:r>
              <a:rPr lang="zh-CN" altLang="en-US" sz="1700" b="1" dirty="0"/>
              <a:t>蛋白结合强度</a:t>
            </a:r>
            <a:r>
              <a:rPr lang="en-US" altLang="zh-CN" sz="1700" b="1" dirty="0"/>
              <a:t>(</a:t>
            </a:r>
            <a:r>
              <a:rPr lang="en" altLang="zh-CN" sz="1700" b="1" dirty="0"/>
              <a:t>Ki/IC50)</a:t>
            </a:r>
            <a:r>
              <a:rPr lang="zh-CN" altLang="en-US" sz="1700" b="1" dirty="0"/>
              <a:t>数据集</a:t>
            </a:r>
            <a:r>
              <a:rPr lang="zh-CN" altLang="en-US" sz="1700" dirty="0"/>
              <a:t>：一张总表，每行是一个化合物，每列是一个</a:t>
            </a:r>
            <a:r>
              <a:rPr lang="en" altLang="zh-CN" sz="1700" dirty="0"/>
              <a:t>assay</a:t>
            </a:r>
            <a:r>
              <a:rPr lang="zh-CN" altLang="en" sz="1700" dirty="0"/>
              <a:t>，</a:t>
            </a:r>
            <a:r>
              <a:rPr lang="zh-CN" altLang="en-US" sz="1700" dirty="0"/>
              <a:t>包含清洗过的化合物的</a:t>
            </a:r>
            <a:r>
              <a:rPr lang="en" altLang="zh-CN" sz="1700" dirty="0"/>
              <a:t>SMILES</a:t>
            </a:r>
            <a:r>
              <a:rPr lang="zh-CN" altLang="en-US" sz="1700" dirty="0"/>
              <a:t>结构信息；</a:t>
            </a:r>
          </a:p>
          <a:p>
            <a:pPr marL="742950" lvl="1" indent="-285750">
              <a:buFont typeface="+mj-lt"/>
              <a:buAutoNum type="arabicPeriod"/>
            </a:pPr>
            <a:r>
              <a:rPr lang="zh-CN" altLang="en-US" sz="1700" dirty="0"/>
              <a:t>抗菌</a:t>
            </a:r>
            <a:r>
              <a:rPr lang="en-US" altLang="zh-CN" sz="1700" dirty="0"/>
              <a:t>/</a:t>
            </a:r>
            <a:r>
              <a:rPr lang="zh-CN" altLang="en-US" sz="1700" dirty="0"/>
              <a:t>抗病毒已上市和临床实验中的药物、药材、方剂信息：</a:t>
            </a:r>
            <a:r>
              <a:rPr lang="en" altLang="zh-CN" sz="1700" dirty="0"/>
              <a:t>SMILES</a:t>
            </a:r>
            <a:r>
              <a:rPr lang="zh-CN" altLang="en-US" sz="1700" dirty="0"/>
              <a:t>信息，标签</a:t>
            </a:r>
          </a:p>
          <a:p>
            <a:pPr marL="742950" lvl="1" indent="-285750">
              <a:buFont typeface="+mj-lt"/>
              <a:buAutoNum type="arabicPeriod"/>
            </a:pPr>
            <a:r>
              <a:rPr lang="zh-CN" altLang="en-US" sz="1700" dirty="0"/>
              <a:t>基因信息：</a:t>
            </a:r>
          </a:p>
          <a:p>
            <a:pPr marL="1143000" lvl="2" indent="-228600">
              <a:buFont typeface="+mj-lt"/>
              <a:buAutoNum type="arabicPeriod"/>
            </a:pPr>
            <a:r>
              <a:rPr lang="en-US" altLang="zh-CN" sz="1700" dirty="0"/>
              <a:t>2019</a:t>
            </a:r>
            <a:r>
              <a:rPr lang="en" altLang="zh-CN" sz="1700" dirty="0" err="1"/>
              <a:t>nCoV</a:t>
            </a:r>
            <a:r>
              <a:rPr lang="zh-CN" altLang="en-US" sz="1700" dirty="0"/>
              <a:t>宿主相关信息：持续更新，加所属生物过程、来源的标签</a:t>
            </a:r>
          </a:p>
          <a:p>
            <a:pPr marL="1143000" lvl="2" indent="-228600">
              <a:buFont typeface="+mj-lt"/>
              <a:buAutoNum type="arabicPeriod"/>
            </a:pPr>
            <a:r>
              <a:rPr lang="zh-CN" altLang="en-US" sz="1700" dirty="0"/>
              <a:t>寒热种子基因、临床表型相关基因；</a:t>
            </a:r>
          </a:p>
          <a:p>
            <a:pPr marL="1143000" lvl="2" indent="-228600">
              <a:buFont typeface="+mj-lt"/>
              <a:buAutoNum type="arabicPeriod"/>
            </a:pPr>
            <a:r>
              <a:rPr lang="zh-CN" altLang="en-US" sz="1700" dirty="0"/>
              <a:t>转录水平的差异表达基因：持续更新</a:t>
            </a:r>
          </a:p>
          <a:p>
            <a:pPr marL="742950" lvl="1" indent="-285750">
              <a:buFont typeface="+mj-lt"/>
              <a:buAutoNum type="arabicPeriod"/>
            </a:pPr>
            <a:r>
              <a:rPr lang="zh-CN" altLang="en-US" sz="1700" dirty="0"/>
              <a:t>化合物</a:t>
            </a:r>
            <a:r>
              <a:rPr lang="en-US" altLang="zh-CN" sz="1700" dirty="0"/>
              <a:t>-</a:t>
            </a:r>
            <a:r>
              <a:rPr lang="zh-CN" altLang="en-US" sz="1700" dirty="0"/>
              <a:t>免疫相关表型数据集：待收集，后期分析用</a:t>
            </a:r>
          </a:p>
          <a:p>
            <a:pPr>
              <a:buFont typeface="+mj-lt"/>
              <a:buAutoNum type="arabicPeriod"/>
            </a:pPr>
            <a:r>
              <a:rPr lang="zh-CN" altLang="en-US" sz="1700" dirty="0"/>
              <a:t>模型训练：调用</a:t>
            </a:r>
            <a:r>
              <a:rPr lang="en" altLang="zh-CN" sz="1700" dirty="0" err="1"/>
              <a:t>visar</a:t>
            </a:r>
            <a:r>
              <a:rPr lang="zh-CN" altLang="en-US" sz="1700" dirty="0"/>
              <a:t>方法，输入化合物</a:t>
            </a:r>
            <a:r>
              <a:rPr lang="en-US" altLang="zh-CN" sz="1700" dirty="0"/>
              <a:t>-</a:t>
            </a:r>
            <a:r>
              <a:rPr lang="zh-CN" altLang="en-US" sz="1700" dirty="0"/>
              <a:t>蛋白结合强度数据集，输出模型预测性能与模型参数</a:t>
            </a:r>
          </a:p>
          <a:p>
            <a:pPr marL="742950" lvl="1" indent="-285750">
              <a:buFont typeface="+mj-lt"/>
              <a:buAutoNum type="arabicPeriod"/>
            </a:pPr>
            <a:r>
              <a:rPr lang="zh-CN" altLang="en-US" sz="1700" dirty="0"/>
              <a:t>待实验的参数：</a:t>
            </a:r>
          </a:p>
          <a:p>
            <a:pPr marL="1143000" lvl="2" indent="-228600">
              <a:buFont typeface="+mj-lt"/>
              <a:buAutoNum type="arabicPeriod"/>
            </a:pPr>
            <a:r>
              <a:rPr lang="zh-CN" altLang="en-US" sz="1700" dirty="0"/>
              <a:t>模型类别：目前支持</a:t>
            </a:r>
            <a:r>
              <a:rPr lang="en" altLang="zh-CN" sz="1700" dirty="0"/>
              <a:t>multitask, bypass multitask, attentive fingerprint</a:t>
            </a:r>
          </a:p>
          <a:p>
            <a:pPr marL="1143000" lvl="2" indent="-228600">
              <a:buFont typeface="+mj-lt"/>
              <a:buAutoNum type="arabicPeriod"/>
            </a:pPr>
            <a:r>
              <a:rPr lang="zh-CN" altLang="en-US" sz="1700" dirty="0"/>
              <a:t>训练数据集：依照标签和样本量大小可以有多种组合方式</a:t>
            </a:r>
          </a:p>
          <a:p>
            <a:pPr marL="1143000" lvl="2" indent="-228600">
              <a:buFont typeface="+mj-lt"/>
              <a:buAutoNum type="arabicPeriod"/>
            </a:pPr>
            <a:r>
              <a:rPr lang="zh-CN" altLang="en-US" sz="1700" dirty="0"/>
              <a:t>模型的超参数：隐层节点数、</a:t>
            </a:r>
            <a:r>
              <a:rPr lang="en" altLang="zh-CN" sz="1700" dirty="0"/>
              <a:t>dropout</a:t>
            </a:r>
            <a:r>
              <a:rPr lang="zh-CN" altLang="en" sz="1700" dirty="0"/>
              <a:t>、</a:t>
            </a:r>
            <a:r>
              <a:rPr lang="en" altLang="zh-CN" sz="1700" dirty="0"/>
              <a:t>learning rate etc.</a:t>
            </a:r>
          </a:p>
          <a:p>
            <a:pPr marL="742950" lvl="1" indent="-285750">
              <a:buFont typeface="+mj-lt"/>
              <a:buAutoNum type="arabicPeriod"/>
            </a:pPr>
            <a:r>
              <a:rPr lang="zh-CN" altLang="en-US" sz="1700" dirty="0"/>
              <a:t>评价指标和模型筛选：目标是选到预测性能相对较好和泛化能力更强的模型</a:t>
            </a:r>
          </a:p>
          <a:p>
            <a:pPr marL="1143000" lvl="2" indent="-228600">
              <a:buFont typeface="+mj-lt"/>
              <a:buAutoNum type="arabicPeriod"/>
            </a:pPr>
            <a:r>
              <a:rPr lang="en" altLang="zh-CN" sz="1700" dirty="0"/>
              <a:t>RMSE, r2, AUC</a:t>
            </a:r>
          </a:p>
          <a:p>
            <a:pPr marL="1143000" lvl="2" indent="-228600">
              <a:buFont typeface="+mj-lt"/>
              <a:buAutoNum type="arabicPeriod"/>
            </a:pPr>
            <a:r>
              <a:rPr lang="en" altLang="zh-CN" sz="1700" dirty="0"/>
              <a:t>DUDE</a:t>
            </a:r>
            <a:r>
              <a:rPr lang="zh-CN" altLang="en-US" sz="1700" dirty="0"/>
              <a:t>独立数据集上的验证</a:t>
            </a:r>
          </a:p>
          <a:p>
            <a:pPr marL="1143000" lvl="2" indent="-228600">
              <a:buFont typeface="+mj-lt"/>
              <a:buAutoNum type="arabicPeriod"/>
            </a:pPr>
            <a:r>
              <a:rPr lang="en" altLang="zh-CN" sz="1700" dirty="0"/>
              <a:t>PDB </a:t>
            </a:r>
            <a:r>
              <a:rPr lang="en" altLang="zh-CN" sz="1700" dirty="0" err="1"/>
              <a:t>PoseView</a:t>
            </a:r>
            <a:endParaRPr lang="en" altLang="zh-CN" sz="1700" dirty="0"/>
          </a:p>
          <a:p>
            <a:pPr>
              <a:buFont typeface="+mj-lt"/>
              <a:buAutoNum type="arabicPeriod"/>
            </a:pPr>
            <a:r>
              <a:rPr lang="zh-CN" altLang="en-US" sz="1700" dirty="0"/>
              <a:t>基于已训练模型的分析：强调“基于结合模式的多靶标干预策略”，有待进一步确定需分析的内容</a:t>
            </a:r>
          </a:p>
          <a:p>
            <a:pPr marL="742950" lvl="1" indent="-285750">
              <a:buFont typeface="+mj-lt"/>
              <a:buAutoNum type="arabicPeriod"/>
            </a:pPr>
            <a:r>
              <a:rPr lang="zh-CN" altLang="en-US" sz="1700" dirty="0"/>
              <a:t>“表型</a:t>
            </a:r>
            <a:r>
              <a:rPr lang="en-US" altLang="zh-CN" sz="1700" dirty="0"/>
              <a:t>-</a:t>
            </a:r>
            <a:r>
              <a:rPr lang="zh-CN" altLang="en-US" sz="1700" dirty="0"/>
              <a:t>结合模式”的网络构建和分析：从关键结合模式的角度，解释药物干预</a:t>
            </a:r>
            <a:r>
              <a:rPr lang="en-US" altLang="zh-CN" sz="1700" dirty="0"/>
              <a:t>2019</a:t>
            </a:r>
            <a:r>
              <a:rPr lang="en" altLang="zh-CN" sz="1700" dirty="0" err="1"/>
              <a:t>nCoV</a:t>
            </a:r>
            <a:r>
              <a:rPr lang="en" altLang="zh-CN" sz="1700" dirty="0"/>
              <a:t>“</a:t>
            </a:r>
            <a:r>
              <a:rPr lang="zh-CN" altLang="en-US" sz="1700" dirty="0"/>
              <a:t>网络靶标”的机制</a:t>
            </a:r>
          </a:p>
          <a:p>
            <a:pPr marL="742950" lvl="1" indent="-285750">
              <a:buFont typeface="+mj-lt"/>
              <a:buAutoNum type="arabicPeriod"/>
            </a:pPr>
            <a:r>
              <a:rPr lang="zh-CN" altLang="en-US" sz="1700" dirty="0"/>
              <a:t>从基因角度出发的分析：已有文献的验证？寒热？多靶标设计策略？</a:t>
            </a:r>
          </a:p>
          <a:p>
            <a:pPr marL="742950" lvl="1" indent="-285750">
              <a:buFont typeface="+mj-lt"/>
              <a:buAutoNum type="arabicPeriod"/>
            </a:pPr>
            <a:r>
              <a:rPr lang="zh-CN" altLang="en-US" sz="1700" dirty="0"/>
              <a:t>从药物角度出发的分析：</a:t>
            </a:r>
          </a:p>
          <a:p>
            <a:pPr marL="1143000" lvl="2" indent="-228600">
              <a:buFont typeface="+mj-lt"/>
              <a:buAutoNum type="arabicPeriod"/>
            </a:pPr>
            <a:r>
              <a:rPr lang="zh-CN" altLang="en-US" sz="1700" dirty="0"/>
              <a:t>药物作用的类型，与结合模式之间的关系；</a:t>
            </a:r>
          </a:p>
          <a:p>
            <a:pPr marL="1143000" lvl="2" indent="-228600">
              <a:buFont typeface="+mj-lt"/>
              <a:buAutoNum type="arabicPeriod"/>
            </a:pPr>
            <a:r>
              <a:rPr lang="zh-CN" altLang="en-US" sz="1700" dirty="0"/>
              <a:t>对具体方剂的分析</a:t>
            </a:r>
          </a:p>
        </p:txBody>
      </p:sp>
    </p:spTree>
    <p:extLst>
      <p:ext uri="{BB962C8B-B14F-4D97-AF65-F5344CB8AC3E}">
        <p14:creationId xmlns:p14="http://schemas.microsoft.com/office/powerpoint/2010/main" val="2031116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94BB0-5449-C244-8E45-981F243C4D8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5E7D23E-0943-294F-A70E-E02E6E953751}"/>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962627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828874" y="303032"/>
            <a:ext cx="6917406" cy="5094877"/>
            <a:chOff x="662639" y="885184"/>
            <a:chExt cx="7541561" cy="5554587"/>
          </a:xfrm>
        </p:grpSpPr>
        <p:sp>
          <p:nvSpPr>
            <p:cNvPr id="5" name="矩形 4"/>
            <p:cNvSpPr/>
            <p:nvPr/>
          </p:nvSpPr>
          <p:spPr>
            <a:xfrm>
              <a:off x="3319551" y="2518699"/>
              <a:ext cx="1752102" cy="912909"/>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sz="1400" dirty="0">
                  <a:latin typeface="SimHei" charset="-122"/>
                  <a:ea typeface="SimHei" charset="-122"/>
                  <a:cs typeface="SimHei" charset="-122"/>
                </a:rPr>
                <a:t>模型</a:t>
              </a:r>
            </a:p>
          </p:txBody>
        </p:sp>
        <p:sp>
          <p:nvSpPr>
            <p:cNvPr id="6" name="矩形 5"/>
            <p:cNvSpPr/>
            <p:nvPr/>
          </p:nvSpPr>
          <p:spPr>
            <a:xfrm>
              <a:off x="2339525" y="885184"/>
              <a:ext cx="1752102" cy="912909"/>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400" dirty="0">
                  <a:latin typeface="SimHei" charset="-122"/>
                  <a:ea typeface="SimHei" charset="-122"/>
                  <a:cs typeface="SimHei" charset="-122"/>
                </a:rPr>
                <a:t>靶标集合</a:t>
              </a:r>
            </a:p>
          </p:txBody>
        </p:sp>
        <p:sp>
          <p:nvSpPr>
            <p:cNvPr id="7" name="矩形 6"/>
            <p:cNvSpPr/>
            <p:nvPr/>
          </p:nvSpPr>
          <p:spPr>
            <a:xfrm>
              <a:off x="4292941" y="885184"/>
              <a:ext cx="2058477" cy="912909"/>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1400" b="1" dirty="0">
                  <a:solidFill>
                    <a:srgbClr val="FF0000"/>
                  </a:solidFill>
                  <a:latin typeface="SimHei" charset="-122"/>
                  <a:ea typeface="SimHei" charset="-122"/>
                  <a:cs typeface="SimHei" charset="-122"/>
                </a:rPr>
                <a:t>2019-nCoV</a:t>
              </a:r>
              <a:r>
                <a:rPr kumimoji="1" lang="zh-CN" altLang="en-US" sz="1400" dirty="0">
                  <a:latin typeface="SimHei" charset="-122"/>
                  <a:ea typeface="SimHei" charset="-122"/>
                  <a:cs typeface="SimHei" charset="-122"/>
                </a:rPr>
                <a:t>或</a:t>
              </a:r>
              <a:r>
                <a:rPr kumimoji="1" lang="zh-CN" altLang="en-US" sz="1400" b="1" dirty="0">
                  <a:solidFill>
                    <a:srgbClr val="FF0000"/>
                  </a:solidFill>
                  <a:latin typeface="SimHei" charset="-122"/>
                  <a:ea typeface="SimHei" charset="-122"/>
                  <a:cs typeface="SimHei" charset="-122"/>
                </a:rPr>
                <a:t>细胞因子风暴</a:t>
              </a:r>
              <a:r>
                <a:rPr kumimoji="1" lang="zh-CN" altLang="en-US" sz="1400" dirty="0">
                  <a:latin typeface="SimHei" charset="-122"/>
                  <a:ea typeface="SimHei" charset="-122"/>
                  <a:cs typeface="SimHei" charset="-122"/>
                </a:rPr>
                <a:t>相关的候选药物测试集（公开数据集）</a:t>
              </a:r>
            </a:p>
          </p:txBody>
        </p:sp>
        <p:sp>
          <p:nvSpPr>
            <p:cNvPr id="8" name="下箭头 7"/>
            <p:cNvSpPr/>
            <p:nvPr/>
          </p:nvSpPr>
          <p:spPr>
            <a:xfrm>
              <a:off x="4004243" y="1949188"/>
              <a:ext cx="382720" cy="418417"/>
            </a:xfrm>
            <a:prstGeom prst="downArrow">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sz="1400">
                <a:latin typeface="SimHei" charset="-122"/>
                <a:ea typeface="SimHei" charset="-122"/>
                <a:cs typeface="SimHei" charset="-122"/>
              </a:endParaRPr>
            </a:p>
          </p:txBody>
        </p:sp>
        <p:sp>
          <p:nvSpPr>
            <p:cNvPr id="9" name="文本框 8"/>
            <p:cNvSpPr txBox="1"/>
            <p:nvPr/>
          </p:nvSpPr>
          <p:spPr>
            <a:xfrm>
              <a:off x="4331649" y="2102359"/>
              <a:ext cx="2177963" cy="356390"/>
            </a:xfrm>
            <a:prstGeom prst="rect">
              <a:avLst/>
            </a:prstGeom>
            <a:noFill/>
          </p:spPr>
          <p:txBody>
            <a:bodyPr wrap="square" rtlCol="0">
              <a:spAutoFit/>
            </a:bodyPr>
            <a:lstStyle/>
            <a:p>
              <a:r>
                <a:rPr kumimoji="1" lang="zh-CN" altLang="en-US" sz="1400" b="1" dirty="0">
                  <a:latin typeface="SimHei" charset="-122"/>
                  <a:ea typeface="SimHei" charset="-122"/>
                  <a:cs typeface="SimHei" charset="-122"/>
                </a:rPr>
                <a:t>模型训练与</a:t>
              </a:r>
              <a:r>
                <a:rPr kumimoji="1" lang="zh-CN" altLang="en-US" sz="1400" b="1">
                  <a:latin typeface="SimHei" charset="-122"/>
                  <a:ea typeface="SimHei" charset="-122"/>
                  <a:cs typeface="SimHei" charset="-122"/>
                </a:rPr>
                <a:t>迭代优化</a:t>
              </a:r>
              <a:endParaRPr kumimoji="1" lang="zh-CN" altLang="en-US" sz="1400" b="1" dirty="0">
                <a:latin typeface="SimHei" charset="-122"/>
                <a:ea typeface="SimHei" charset="-122"/>
                <a:cs typeface="SimHei" charset="-122"/>
              </a:endParaRPr>
            </a:p>
          </p:txBody>
        </p:sp>
        <p:sp>
          <p:nvSpPr>
            <p:cNvPr id="10" name="右箭头 9"/>
            <p:cNvSpPr/>
            <p:nvPr/>
          </p:nvSpPr>
          <p:spPr>
            <a:xfrm>
              <a:off x="5323851" y="2797643"/>
              <a:ext cx="535363" cy="355019"/>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sz="1400">
                <a:latin typeface="SimHei" charset="-122"/>
                <a:ea typeface="SimHei" charset="-122"/>
                <a:cs typeface="SimHei" charset="-122"/>
              </a:endParaRPr>
            </a:p>
          </p:txBody>
        </p:sp>
        <p:sp>
          <p:nvSpPr>
            <p:cNvPr id="11" name="文本框 10"/>
            <p:cNvSpPr txBox="1"/>
            <p:nvPr/>
          </p:nvSpPr>
          <p:spPr>
            <a:xfrm>
              <a:off x="5129171" y="3199335"/>
              <a:ext cx="1380444" cy="356390"/>
            </a:xfrm>
            <a:prstGeom prst="rect">
              <a:avLst/>
            </a:prstGeom>
            <a:noFill/>
          </p:spPr>
          <p:txBody>
            <a:bodyPr wrap="square" rtlCol="0">
              <a:spAutoFit/>
            </a:bodyPr>
            <a:lstStyle/>
            <a:p>
              <a:r>
                <a:rPr kumimoji="1" lang="zh-CN" altLang="en-US" sz="1400" b="1" dirty="0">
                  <a:latin typeface="SimHei" charset="-122"/>
                  <a:ea typeface="SimHei" charset="-122"/>
                  <a:cs typeface="SimHei" charset="-122"/>
                </a:rPr>
                <a:t>模型预测</a:t>
              </a:r>
            </a:p>
          </p:txBody>
        </p:sp>
        <p:sp>
          <p:nvSpPr>
            <p:cNvPr id="12" name="矩形 11"/>
            <p:cNvSpPr/>
            <p:nvPr/>
          </p:nvSpPr>
          <p:spPr>
            <a:xfrm>
              <a:off x="662639" y="2518699"/>
              <a:ext cx="1752102" cy="912909"/>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400" dirty="0">
                  <a:latin typeface="SimHei" charset="-122"/>
                  <a:ea typeface="SimHei" charset="-122"/>
                  <a:cs typeface="SimHei" charset="-122"/>
                </a:rPr>
                <a:t>待预测的小分子结构库</a:t>
              </a:r>
            </a:p>
          </p:txBody>
        </p:sp>
        <p:sp>
          <p:nvSpPr>
            <p:cNvPr id="13" name="右箭头 12"/>
            <p:cNvSpPr/>
            <p:nvPr/>
          </p:nvSpPr>
          <p:spPr>
            <a:xfrm>
              <a:off x="2599464" y="2797643"/>
              <a:ext cx="535363" cy="355019"/>
            </a:xfrm>
            <a:prstGeom prst="rightArrow">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sz="1400">
                <a:latin typeface="SimHei" charset="-122"/>
                <a:ea typeface="SimHei" charset="-122"/>
                <a:cs typeface="SimHei" charset="-122"/>
              </a:endParaRPr>
            </a:p>
          </p:txBody>
        </p:sp>
        <p:sp>
          <p:nvSpPr>
            <p:cNvPr id="14" name="矩形 13"/>
            <p:cNvSpPr/>
            <p:nvPr/>
          </p:nvSpPr>
          <p:spPr>
            <a:xfrm>
              <a:off x="6111412" y="2518699"/>
              <a:ext cx="2092788" cy="912909"/>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400" dirty="0">
                  <a:latin typeface="SimHei" charset="-122"/>
                  <a:ea typeface="SimHei" charset="-122"/>
                  <a:cs typeface="SimHei" charset="-122"/>
                </a:rPr>
                <a:t>定性</a:t>
              </a:r>
              <a:r>
                <a:rPr kumimoji="1" lang="en-US" altLang="zh-CN" sz="1400" dirty="0">
                  <a:latin typeface="SimHei" charset="-122"/>
                  <a:ea typeface="SimHei" charset="-122"/>
                  <a:cs typeface="SimHei" charset="-122"/>
                </a:rPr>
                <a:t>/</a:t>
              </a:r>
              <a:r>
                <a:rPr kumimoji="1" lang="zh-CN" altLang="en-US" sz="1400" dirty="0">
                  <a:latin typeface="SimHei" charset="-122"/>
                  <a:ea typeface="SimHei" charset="-122"/>
                  <a:cs typeface="SimHei" charset="-122"/>
                </a:rPr>
                <a:t>定量预测指标</a:t>
              </a:r>
            </a:p>
          </p:txBody>
        </p:sp>
        <p:sp>
          <p:nvSpPr>
            <p:cNvPr id="15" name="下箭头 14"/>
            <p:cNvSpPr/>
            <p:nvPr/>
          </p:nvSpPr>
          <p:spPr>
            <a:xfrm>
              <a:off x="4004243" y="3582703"/>
              <a:ext cx="382720" cy="418417"/>
            </a:xfrm>
            <a:prstGeom prst="downArrow">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CN" altLang="en-US" sz="1400">
                <a:latin typeface="SimHei" charset="-122"/>
                <a:ea typeface="SimHei" charset="-122"/>
                <a:cs typeface="SimHei" charset="-122"/>
              </a:endParaRPr>
            </a:p>
          </p:txBody>
        </p:sp>
        <p:sp>
          <p:nvSpPr>
            <p:cNvPr id="16" name="文本框 15"/>
            <p:cNvSpPr txBox="1"/>
            <p:nvPr/>
          </p:nvSpPr>
          <p:spPr>
            <a:xfrm>
              <a:off x="4381430" y="3594424"/>
              <a:ext cx="1380444" cy="356390"/>
            </a:xfrm>
            <a:prstGeom prst="rect">
              <a:avLst/>
            </a:prstGeom>
            <a:noFill/>
          </p:spPr>
          <p:txBody>
            <a:bodyPr wrap="square" rtlCol="0">
              <a:spAutoFit/>
            </a:bodyPr>
            <a:lstStyle/>
            <a:p>
              <a:r>
                <a:rPr kumimoji="1" lang="zh-CN" altLang="en-US" sz="1400" b="1" dirty="0">
                  <a:latin typeface="SimHei" charset="-122"/>
                  <a:ea typeface="SimHei" charset="-122"/>
                  <a:cs typeface="SimHei" charset="-122"/>
                </a:rPr>
                <a:t>模型解析</a:t>
              </a:r>
            </a:p>
          </p:txBody>
        </p:sp>
        <p:sp>
          <p:nvSpPr>
            <p:cNvPr id="17" name="矩形 16"/>
            <p:cNvSpPr/>
            <p:nvPr/>
          </p:nvSpPr>
          <p:spPr>
            <a:xfrm>
              <a:off x="932528" y="4150281"/>
              <a:ext cx="1752102" cy="912909"/>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zh-CN" altLang="en-US" sz="1400" b="1" dirty="0">
                  <a:latin typeface="SimHei" charset="-122"/>
                  <a:ea typeface="SimHei" charset="-122"/>
                  <a:cs typeface="SimHei" charset="-122"/>
                </a:rPr>
                <a:t>单个药物</a:t>
              </a:r>
              <a:r>
                <a:rPr kumimoji="1" lang="zh-CN" altLang="en-US" sz="1400" dirty="0">
                  <a:latin typeface="SimHei" charset="-122"/>
                  <a:ea typeface="SimHei" charset="-122"/>
                  <a:cs typeface="SimHei" charset="-122"/>
                </a:rPr>
                <a:t>结合模式预测与可视化解析</a:t>
              </a:r>
            </a:p>
          </p:txBody>
        </p:sp>
        <p:sp>
          <p:nvSpPr>
            <p:cNvPr id="18" name="矩形 17"/>
            <p:cNvSpPr/>
            <p:nvPr/>
          </p:nvSpPr>
          <p:spPr>
            <a:xfrm>
              <a:off x="3375960" y="4150281"/>
              <a:ext cx="1752102" cy="912909"/>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zh-CN" altLang="en-US" sz="1400" b="1" dirty="0">
                  <a:latin typeface="SimHei" charset="-122"/>
                  <a:ea typeface="SimHei" charset="-122"/>
                  <a:cs typeface="SimHei" charset="-122"/>
                </a:rPr>
                <a:t>网络靶标</a:t>
              </a:r>
              <a:r>
                <a:rPr kumimoji="1" lang="zh-CN" altLang="en-US" sz="1400" dirty="0">
                  <a:latin typeface="SimHei" charset="-122"/>
                  <a:ea typeface="SimHei" charset="-122"/>
                  <a:cs typeface="SimHei" charset="-122"/>
                </a:rPr>
                <a:t>与表型相关性的解析</a:t>
              </a:r>
            </a:p>
          </p:txBody>
        </p:sp>
        <p:sp>
          <p:nvSpPr>
            <p:cNvPr id="19" name="矩形 18"/>
            <p:cNvSpPr/>
            <p:nvPr/>
          </p:nvSpPr>
          <p:spPr>
            <a:xfrm>
              <a:off x="5819393" y="4150281"/>
              <a:ext cx="1752102" cy="912909"/>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zh-CN" altLang="en-US" sz="1400" b="1" dirty="0">
                  <a:latin typeface="SimHei" charset="-122"/>
                  <a:ea typeface="SimHei" charset="-122"/>
                  <a:cs typeface="SimHei" charset="-122"/>
                </a:rPr>
                <a:t>组合成份</a:t>
              </a:r>
              <a:r>
                <a:rPr kumimoji="1" lang="zh-CN" altLang="en-US" sz="1400" dirty="0">
                  <a:latin typeface="SimHei" charset="-122"/>
                  <a:ea typeface="SimHei" charset="-122"/>
                  <a:cs typeface="SimHei" charset="-122"/>
                </a:rPr>
                <a:t>的网络效应解析</a:t>
              </a:r>
            </a:p>
          </p:txBody>
        </p:sp>
        <p:sp>
          <p:nvSpPr>
            <p:cNvPr id="20" name="矩形 19"/>
            <p:cNvSpPr/>
            <p:nvPr/>
          </p:nvSpPr>
          <p:spPr>
            <a:xfrm>
              <a:off x="662639" y="4026478"/>
              <a:ext cx="7209724" cy="1167549"/>
            </a:xfrm>
            <a:prstGeom prst="rect">
              <a:avLst/>
            </a:prstGeom>
            <a:noFill/>
            <a:ln>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latin typeface="SimHei" charset="-122"/>
                <a:ea typeface="SimHei" charset="-122"/>
                <a:cs typeface="SimHei" charset="-122"/>
              </a:endParaRPr>
            </a:p>
          </p:txBody>
        </p:sp>
        <p:sp>
          <p:nvSpPr>
            <p:cNvPr id="21" name="下箭头 20"/>
            <p:cNvSpPr/>
            <p:nvPr/>
          </p:nvSpPr>
          <p:spPr>
            <a:xfrm>
              <a:off x="1617219" y="5089782"/>
              <a:ext cx="382720" cy="418417"/>
            </a:xfrm>
            <a:prstGeom prst="downArrow">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sz="1400">
                <a:latin typeface="SimHei" charset="-122"/>
                <a:ea typeface="SimHei" charset="-122"/>
                <a:cs typeface="SimHei" charset="-122"/>
              </a:endParaRPr>
            </a:p>
          </p:txBody>
        </p:sp>
        <p:sp>
          <p:nvSpPr>
            <p:cNvPr id="22" name="矩形 21"/>
            <p:cNvSpPr/>
            <p:nvPr/>
          </p:nvSpPr>
          <p:spPr>
            <a:xfrm>
              <a:off x="932528" y="5526862"/>
              <a:ext cx="1752100" cy="912909"/>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1400" dirty="0">
                  <a:latin typeface="SimHei" charset="-122"/>
                  <a:ea typeface="SimHei" charset="-122"/>
                  <a:cs typeface="SimHei" charset="-122"/>
                </a:rPr>
                <a:t>苗头药物的</a:t>
              </a:r>
              <a:endParaRPr kumimoji="1" lang="en-US" altLang="zh-CN" sz="1400" dirty="0">
                <a:latin typeface="SimHei" charset="-122"/>
                <a:ea typeface="SimHei" charset="-122"/>
                <a:cs typeface="SimHei" charset="-122"/>
              </a:endParaRPr>
            </a:p>
            <a:p>
              <a:pPr algn="ctr"/>
              <a:r>
                <a:rPr kumimoji="1" lang="zh-CN" altLang="en-US" sz="1400" dirty="0">
                  <a:latin typeface="SimHei" charset="-122"/>
                  <a:ea typeface="SimHei" charset="-122"/>
                  <a:cs typeface="SimHei" charset="-122"/>
                </a:rPr>
                <a:t>验证与优化</a:t>
              </a:r>
            </a:p>
          </p:txBody>
        </p:sp>
        <p:sp>
          <p:nvSpPr>
            <p:cNvPr id="23" name="下箭头 22"/>
            <p:cNvSpPr/>
            <p:nvPr/>
          </p:nvSpPr>
          <p:spPr>
            <a:xfrm>
              <a:off x="4060651" y="5089782"/>
              <a:ext cx="382720" cy="418417"/>
            </a:xfrm>
            <a:prstGeom prst="downArrow">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sz="1400">
                <a:latin typeface="SimHei" charset="-122"/>
                <a:ea typeface="SimHei" charset="-122"/>
                <a:cs typeface="SimHei" charset="-122"/>
              </a:endParaRPr>
            </a:p>
          </p:txBody>
        </p:sp>
        <p:sp>
          <p:nvSpPr>
            <p:cNvPr id="24" name="矩形 23"/>
            <p:cNvSpPr/>
            <p:nvPr/>
          </p:nvSpPr>
          <p:spPr>
            <a:xfrm>
              <a:off x="3375960" y="5526862"/>
              <a:ext cx="1752102" cy="912909"/>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1400" dirty="0">
                  <a:latin typeface="SimHei" charset="-122"/>
                  <a:ea typeface="SimHei" charset="-122"/>
                  <a:cs typeface="SimHei" charset="-122"/>
                </a:rPr>
                <a:t>阐释网络机制，发现协同</a:t>
              </a:r>
              <a:r>
                <a:rPr kumimoji="1" lang="en-US" altLang="zh-CN" sz="1400" dirty="0">
                  <a:latin typeface="SimHei" charset="-122"/>
                  <a:ea typeface="SimHei" charset="-122"/>
                  <a:cs typeface="SimHei" charset="-122"/>
                </a:rPr>
                <a:t>/</a:t>
              </a:r>
              <a:r>
                <a:rPr kumimoji="1" lang="zh-CN" altLang="en-US" sz="1400" dirty="0">
                  <a:latin typeface="SimHei" charset="-122"/>
                  <a:ea typeface="SimHei" charset="-122"/>
                  <a:cs typeface="SimHei" charset="-122"/>
                </a:rPr>
                <a:t>涌现效应机制</a:t>
              </a:r>
            </a:p>
          </p:txBody>
        </p:sp>
        <p:sp>
          <p:nvSpPr>
            <p:cNvPr id="25" name="下箭头 24"/>
            <p:cNvSpPr/>
            <p:nvPr/>
          </p:nvSpPr>
          <p:spPr>
            <a:xfrm>
              <a:off x="6509613" y="5089782"/>
              <a:ext cx="382720" cy="418417"/>
            </a:xfrm>
            <a:prstGeom prst="downArrow">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sz="1400">
                <a:latin typeface="SimHei" charset="-122"/>
                <a:ea typeface="SimHei" charset="-122"/>
                <a:cs typeface="SimHei" charset="-122"/>
              </a:endParaRPr>
            </a:p>
          </p:txBody>
        </p:sp>
        <p:sp>
          <p:nvSpPr>
            <p:cNvPr id="26" name="矩形 25"/>
            <p:cNvSpPr/>
            <p:nvPr/>
          </p:nvSpPr>
          <p:spPr>
            <a:xfrm>
              <a:off x="5819393" y="5510302"/>
              <a:ext cx="1752102" cy="912909"/>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sz="1400" dirty="0">
                  <a:latin typeface="SimHei" charset="-122"/>
                  <a:ea typeface="SimHei" charset="-122"/>
                  <a:cs typeface="SimHei" charset="-122"/>
                </a:rPr>
                <a:t>解析多成分</a:t>
              </a:r>
              <a:endParaRPr kumimoji="1" lang="en-US" altLang="zh-CN" sz="1400" dirty="0">
                <a:latin typeface="SimHei" charset="-122"/>
                <a:ea typeface="SimHei" charset="-122"/>
                <a:cs typeface="SimHei" charset="-122"/>
              </a:endParaRPr>
            </a:p>
            <a:p>
              <a:pPr algn="ctr"/>
              <a:r>
                <a:rPr kumimoji="1" lang="zh-CN" altLang="en-US" sz="1400" dirty="0">
                  <a:latin typeface="SimHei" charset="-122"/>
                  <a:ea typeface="SimHei" charset="-122"/>
                  <a:cs typeface="SimHei" charset="-122"/>
                </a:rPr>
                <a:t>作用机制</a:t>
              </a:r>
            </a:p>
          </p:txBody>
        </p:sp>
        <p:sp>
          <p:nvSpPr>
            <p:cNvPr id="27" name="右箭头 26"/>
            <p:cNvSpPr/>
            <p:nvPr/>
          </p:nvSpPr>
          <p:spPr>
            <a:xfrm rot="13749721">
              <a:off x="6120977" y="1897185"/>
              <a:ext cx="502948" cy="356533"/>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sz="1400">
                <a:latin typeface="SimHei" charset="-122"/>
                <a:ea typeface="SimHei" charset="-122"/>
                <a:cs typeface="SimHei" charset="-122"/>
              </a:endParaRPr>
            </a:p>
          </p:txBody>
        </p:sp>
        <p:sp>
          <p:nvSpPr>
            <p:cNvPr id="28" name="文本框 27"/>
            <p:cNvSpPr txBox="1"/>
            <p:nvPr/>
          </p:nvSpPr>
          <p:spPr>
            <a:xfrm>
              <a:off x="6556817" y="1846000"/>
              <a:ext cx="1014678" cy="605862"/>
            </a:xfrm>
            <a:prstGeom prst="rect">
              <a:avLst/>
            </a:prstGeom>
            <a:noFill/>
          </p:spPr>
          <p:txBody>
            <a:bodyPr wrap="square" rtlCol="0">
              <a:spAutoFit/>
            </a:bodyPr>
            <a:lstStyle/>
            <a:p>
              <a:r>
                <a:rPr kumimoji="1" lang="zh-CN" altLang="en-US" sz="1400" b="1">
                  <a:latin typeface="SimHei" charset="-122"/>
                  <a:ea typeface="SimHei" charset="-122"/>
                  <a:cs typeface="SimHei" charset="-122"/>
                </a:rPr>
                <a:t>实验验证</a:t>
              </a:r>
              <a:endParaRPr kumimoji="1" lang="zh-CN" altLang="en-US" sz="1400" b="1" dirty="0">
                <a:latin typeface="SimHei" charset="-122"/>
                <a:ea typeface="SimHei" charset="-122"/>
                <a:cs typeface="SimHei" charset="-122"/>
              </a:endParaRPr>
            </a:p>
          </p:txBody>
        </p:sp>
        <p:cxnSp>
          <p:nvCxnSpPr>
            <p:cNvPr id="29" name="肘形连接符 28"/>
            <p:cNvCxnSpPr>
              <a:stCxn id="26" idx="1"/>
              <a:endCxn id="9" idx="0"/>
            </p:cNvCxnSpPr>
            <p:nvPr/>
          </p:nvCxnSpPr>
          <p:spPr>
            <a:xfrm rot="10800000" flipH="1">
              <a:off x="932528" y="2518699"/>
              <a:ext cx="3263074" cy="3464617"/>
            </a:xfrm>
            <a:prstGeom prst="bentConnector4">
              <a:avLst>
                <a:gd name="adj1" fmla="val -13182"/>
                <a:gd name="adj2" fmla="val 104534"/>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725276" y="2043487"/>
              <a:ext cx="1675501" cy="356390"/>
            </a:xfrm>
            <a:prstGeom prst="rect">
              <a:avLst/>
            </a:prstGeom>
            <a:noFill/>
          </p:spPr>
          <p:txBody>
            <a:bodyPr wrap="square" rtlCol="0">
              <a:spAutoFit/>
            </a:bodyPr>
            <a:lstStyle/>
            <a:p>
              <a:r>
                <a:rPr kumimoji="1" lang="zh-CN" altLang="en-US" sz="1400" b="1" dirty="0">
                  <a:solidFill>
                    <a:srgbClr val="FF7F0E"/>
                  </a:solidFill>
                  <a:latin typeface="SimHei" charset="-122"/>
                  <a:ea typeface="SimHei" charset="-122"/>
                  <a:cs typeface="SimHei" charset="-122"/>
                </a:rPr>
                <a:t>模型</a:t>
              </a:r>
              <a:r>
                <a:rPr kumimoji="1" lang="zh-CN" altLang="en-US" sz="1400" b="1">
                  <a:solidFill>
                    <a:srgbClr val="FF7F0E"/>
                  </a:solidFill>
                  <a:latin typeface="SimHei" charset="-122"/>
                  <a:ea typeface="SimHei" charset="-122"/>
                  <a:cs typeface="SimHei" charset="-122"/>
                </a:rPr>
                <a:t>筛选和验证</a:t>
              </a:r>
              <a:endParaRPr kumimoji="1" lang="zh-CN" altLang="en-US" sz="1400" b="1" dirty="0">
                <a:solidFill>
                  <a:srgbClr val="FF7F0E"/>
                </a:solidFill>
                <a:latin typeface="SimHei" charset="-122"/>
                <a:ea typeface="SimHei" charset="-122"/>
                <a:cs typeface="SimHei" charset="-122"/>
              </a:endParaRPr>
            </a:p>
          </p:txBody>
        </p:sp>
        <p:cxnSp>
          <p:nvCxnSpPr>
            <p:cNvPr id="31" name="肘形连接符 30"/>
            <p:cNvCxnSpPr>
              <a:stCxn id="9" idx="2"/>
              <a:endCxn id="16" idx="2"/>
            </p:cNvCxnSpPr>
            <p:nvPr/>
          </p:nvCxnSpPr>
          <p:spPr>
            <a:xfrm rot="5400000">
              <a:off x="2867398" y="2103152"/>
              <a:ext cx="10742" cy="2656912"/>
            </a:xfrm>
            <a:prstGeom prst="bentConnector3">
              <a:avLst>
                <a:gd name="adj1" fmla="val 1350016"/>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1806571" y="3575465"/>
              <a:ext cx="2082738" cy="356390"/>
            </a:xfrm>
            <a:prstGeom prst="rect">
              <a:avLst/>
            </a:prstGeom>
            <a:noFill/>
          </p:spPr>
          <p:txBody>
            <a:bodyPr wrap="square" rtlCol="0">
              <a:spAutoFit/>
            </a:bodyPr>
            <a:lstStyle/>
            <a:p>
              <a:r>
                <a:rPr kumimoji="1" lang="zh-CN" altLang="en-US" sz="1400" b="1" dirty="0">
                  <a:solidFill>
                    <a:srgbClr val="FF7F0E"/>
                  </a:solidFill>
                  <a:latin typeface="SimHei" charset="-122"/>
                  <a:ea typeface="SimHei" charset="-122"/>
                  <a:cs typeface="SimHei" charset="-122"/>
                </a:rPr>
                <a:t>生成活性虚拟分子库</a:t>
              </a:r>
            </a:p>
          </p:txBody>
        </p:sp>
      </p:grpSp>
      <p:pic>
        <p:nvPicPr>
          <p:cNvPr id="33" name="图片 32"/>
          <p:cNvPicPr>
            <a:picLocks noChangeAspect="1"/>
          </p:cNvPicPr>
          <p:nvPr/>
        </p:nvPicPr>
        <p:blipFill>
          <a:blip r:embed="rId2"/>
          <a:stretch>
            <a:fillRect/>
          </a:stretch>
        </p:blipFill>
        <p:spPr>
          <a:xfrm>
            <a:off x="892753" y="5640199"/>
            <a:ext cx="1821624" cy="1003752"/>
          </a:xfrm>
          <a:prstGeom prst="rect">
            <a:avLst/>
          </a:prstGeom>
        </p:spPr>
      </p:pic>
      <p:pic>
        <p:nvPicPr>
          <p:cNvPr id="34" name="图片 33"/>
          <p:cNvPicPr>
            <a:picLocks noChangeAspect="1"/>
          </p:cNvPicPr>
          <p:nvPr/>
        </p:nvPicPr>
        <p:blipFill>
          <a:blip r:embed="rId3"/>
          <a:stretch>
            <a:fillRect/>
          </a:stretch>
        </p:blipFill>
        <p:spPr>
          <a:xfrm>
            <a:off x="3294278" y="5519942"/>
            <a:ext cx="1630451" cy="1277696"/>
          </a:xfrm>
          <a:prstGeom prst="rect">
            <a:avLst/>
          </a:prstGeom>
        </p:spPr>
      </p:pic>
      <p:sp>
        <p:nvSpPr>
          <p:cNvPr id="35" name="文本框 34"/>
          <p:cNvSpPr txBox="1"/>
          <p:nvPr/>
        </p:nvSpPr>
        <p:spPr>
          <a:xfrm>
            <a:off x="8314438" y="1087446"/>
            <a:ext cx="3274142" cy="39703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zh-CN" altLang="en-US" dirty="0"/>
              <a:t>任务：</a:t>
            </a:r>
            <a:endParaRPr kumimoji="1" lang="en-US" altLang="zh-CN" dirty="0"/>
          </a:p>
          <a:p>
            <a:pPr marL="342900" indent="-342900">
              <a:buAutoNum type="arabicPeriod"/>
            </a:pPr>
            <a:r>
              <a:rPr kumimoji="1" lang="zh-CN" altLang="en-US" dirty="0"/>
              <a:t>收集</a:t>
            </a:r>
            <a:r>
              <a:rPr kumimoji="1" lang="en-US" altLang="zh-CN" dirty="0"/>
              <a:t>2019-nCoV</a:t>
            </a:r>
            <a:r>
              <a:rPr kumimoji="1" lang="zh-CN" altLang="en-US" dirty="0"/>
              <a:t>已知靶标或细胞因子风暴相关度的公开数据集（靶标</a:t>
            </a:r>
            <a:r>
              <a:rPr kumimoji="1" lang="en-US" altLang="zh-CN" dirty="0"/>
              <a:t>-</a:t>
            </a:r>
            <a:r>
              <a:rPr kumimoji="1" lang="zh-CN" altLang="en-US" dirty="0"/>
              <a:t>化合物结合强度；化合物</a:t>
            </a:r>
            <a:r>
              <a:rPr kumimoji="1" lang="en-US" altLang="zh-CN" dirty="0"/>
              <a:t>-</a:t>
            </a:r>
            <a:r>
              <a:rPr kumimoji="1" lang="zh-CN" altLang="en-US" dirty="0"/>
              <a:t>对细胞表型的活性等）</a:t>
            </a:r>
            <a:endParaRPr kumimoji="1" lang="en-US" altLang="zh-CN" dirty="0"/>
          </a:p>
          <a:p>
            <a:pPr marL="342900" indent="-342900">
              <a:buAutoNum type="arabicPeriod"/>
            </a:pPr>
            <a:r>
              <a:rPr kumimoji="1" lang="zh-CN" altLang="en-US" dirty="0"/>
              <a:t>统计数据量，设计模型结构（多任务学习模型）</a:t>
            </a:r>
            <a:endParaRPr kumimoji="1" lang="en-US" altLang="zh-CN" dirty="0"/>
          </a:p>
          <a:p>
            <a:pPr marL="342900" indent="-342900">
              <a:buAutoNum type="arabicPeriod"/>
            </a:pPr>
            <a:r>
              <a:rPr kumimoji="1" lang="zh-CN" altLang="en-US" dirty="0"/>
              <a:t>模型训练和训练效果的评估；</a:t>
            </a:r>
            <a:endParaRPr kumimoji="1" lang="en-US" altLang="zh-CN" dirty="0"/>
          </a:p>
          <a:p>
            <a:pPr marL="342900" indent="-342900">
              <a:buAutoNum type="arabicPeriod"/>
            </a:pPr>
            <a:r>
              <a:rPr kumimoji="1" lang="zh-CN" altLang="en-US" dirty="0"/>
              <a:t>模型解析</a:t>
            </a:r>
            <a:endParaRPr kumimoji="1" lang="en-US" altLang="zh-CN" dirty="0"/>
          </a:p>
          <a:p>
            <a:pPr marL="800100" lvl="1" indent="-342900">
              <a:buAutoNum type="arabicPeriod"/>
            </a:pPr>
            <a:r>
              <a:rPr kumimoji="1" lang="zh-CN" altLang="en-US" dirty="0"/>
              <a:t>发现苗头化合物</a:t>
            </a:r>
            <a:endParaRPr kumimoji="1" lang="en-US" altLang="zh-CN" dirty="0"/>
          </a:p>
          <a:p>
            <a:pPr marL="800100" lvl="1" indent="-342900">
              <a:buAutoNum type="arabicPeriod"/>
            </a:pPr>
            <a:r>
              <a:rPr kumimoji="1" lang="zh-CN" altLang="en-US" dirty="0"/>
              <a:t>发现关键结合模式与表型间的关系</a:t>
            </a:r>
            <a:endParaRPr kumimoji="1" lang="en-US" altLang="zh-CN" dirty="0"/>
          </a:p>
          <a:p>
            <a:pPr marL="800100" lvl="1" indent="-342900">
              <a:buAutoNum type="arabicPeriod"/>
            </a:pPr>
            <a:r>
              <a:rPr kumimoji="1" lang="zh-CN" altLang="en-US" dirty="0"/>
              <a:t>组合成份的分析？？</a:t>
            </a:r>
          </a:p>
        </p:txBody>
      </p:sp>
    </p:spTree>
    <p:extLst>
      <p:ext uri="{BB962C8B-B14F-4D97-AF65-F5344CB8AC3E}">
        <p14:creationId xmlns:p14="http://schemas.microsoft.com/office/powerpoint/2010/main" val="176903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325" y="0"/>
            <a:ext cx="10724745" cy="6858000"/>
          </a:xfrm>
          <a:prstGeom prst="rect">
            <a:avLst/>
          </a:prstGeom>
        </p:spPr>
      </p:pic>
      <p:sp>
        <p:nvSpPr>
          <p:cNvPr id="5" name="文本框 4"/>
          <p:cNvSpPr txBox="1"/>
          <p:nvPr/>
        </p:nvSpPr>
        <p:spPr>
          <a:xfrm>
            <a:off x="7698259" y="1297461"/>
            <a:ext cx="2520779" cy="646331"/>
          </a:xfrm>
          <a:prstGeom prst="rect">
            <a:avLst/>
          </a:prstGeom>
          <a:noFill/>
        </p:spPr>
        <p:txBody>
          <a:bodyPr wrap="square" rtlCol="0">
            <a:spAutoFit/>
          </a:bodyPr>
          <a:lstStyle/>
          <a:p>
            <a:r>
              <a:rPr kumimoji="1" lang="en-US" altLang="zh-CN" dirty="0"/>
              <a:t>ER</a:t>
            </a:r>
            <a:r>
              <a:rPr kumimoji="1" lang="zh-CN" altLang="en-US" dirty="0"/>
              <a:t> </a:t>
            </a:r>
            <a:r>
              <a:rPr kumimoji="1" lang="en-US" altLang="zh-CN" dirty="0"/>
              <a:t>to</a:t>
            </a:r>
            <a:r>
              <a:rPr kumimoji="1" lang="zh-CN" altLang="en-US" dirty="0"/>
              <a:t> </a:t>
            </a:r>
            <a:r>
              <a:rPr kumimoji="1" lang="en-US" altLang="zh-CN" dirty="0"/>
              <a:t>Golgi</a:t>
            </a:r>
            <a:r>
              <a:rPr kumimoji="1" lang="zh-CN" altLang="en-US" dirty="0"/>
              <a:t> </a:t>
            </a:r>
            <a:r>
              <a:rPr kumimoji="1" lang="en-US" altLang="zh-CN" dirty="0"/>
              <a:t>vesicle-mediated</a:t>
            </a:r>
            <a:r>
              <a:rPr kumimoji="1" lang="zh-CN" altLang="en-US" dirty="0"/>
              <a:t> </a:t>
            </a:r>
            <a:r>
              <a:rPr kumimoji="1" lang="en-US" altLang="zh-CN" dirty="0"/>
              <a:t>transport</a:t>
            </a:r>
            <a:endParaRPr kumimoji="1" lang="zh-CN" altLang="en-US" dirty="0"/>
          </a:p>
        </p:txBody>
      </p:sp>
      <p:sp>
        <p:nvSpPr>
          <p:cNvPr id="6" name="文本框 5"/>
          <p:cNvSpPr txBox="1"/>
          <p:nvPr/>
        </p:nvSpPr>
        <p:spPr>
          <a:xfrm>
            <a:off x="8147221" y="5799439"/>
            <a:ext cx="2520779" cy="369332"/>
          </a:xfrm>
          <a:prstGeom prst="rect">
            <a:avLst/>
          </a:prstGeom>
          <a:noFill/>
        </p:spPr>
        <p:txBody>
          <a:bodyPr wrap="square" rtlCol="0">
            <a:spAutoFit/>
          </a:bodyPr>
          <a:lstStyle/>
          <a:p>
            <a:r>
              <a:rPr kumimoji="1" lang="en-US" altLang="zh-CN" dirty="0"/>
              <a:t>RNA</a:t>
            </a:r>
            <a:r>
              <a:rPr kumimoji="1" lang="zh-CN" altLang="en-US" dirty="0"/>
              <a:t> </a:t>
            </a:r>
            <a:r>
              <a:rPr kumimoji="1" lang="en-US" altLang="zh-CN" dirty="0"/>
              <a:t>splicing</a:t>
            </a:r>
            <a:endParaRPr kumimoji="1" lang="zh-CN" altLang="en-US" dirty="0"/>
          </a:p>
        </p:txBody>
      </p:sp>
      <p:sp>
        <p:nvSpPr>
          <p:cNvPr id="7" name="文本框 6"/>
          <p:cNvSpPr txBox="1"/>
          <p:nvPr/>
        </p:nvSpPr>
        <p:spPr>
          <a:xfrm>
            <a:off x="2886847" y="5984105"/>
            <a:ext cx="1548714" cy="646331"/>
          </a:xfrm>
          <a:prstGeom prst="rect">
            <a:avLst/>
          </a:prstGeom>
          <a:noFill/>
        </p:spPr>
        <p:txBody>
          <a:bodyPr wrap="square" rtlCol="0">
            <a:spAutoFit/>
          </a:bodyPr>
          <a:lstStyle/>
          <a:p>
            <a:pPr algn="r"/>
            <a:r>
              <a:rPr kumimoji="1" lang="en-US" altLang="zh-CN" dirty="0"/>
              <a:t>Translation</a:t>
            </a:r>
            <a:r>
              <a:rPr kumimoji="1" lang="zh-CN" altLang="en-US" dirty="0"/>
              <a:t> </a:t>
            </a:r>
            <a:r>
              <a:rPr kumimoji="1" lang="en-US" altLang="zh-CN" dirty="0"/>
              <a:t>initiation</a:t>
            </a:r>
            <a:endParaRPr kumimoji="1" lang="zh-CN" altLang="en-US" dirty="0"/>
          </a:p>
        </p:txBody>
      </p:sp>
      <p:sp>
        <p:nvSpPr>
          <p:cNvPr id="8" name="文本框 7"/>
          <p:cNvSpPr txBox="1"/>
          <p:nvPr/>
        </p:nvSpPr>
        <p:spPr>
          <a:xfrm>
            <a:off x="6540843" y="285066"/>
            <a:ext cx="2520779" cy="646331"/>
          </a:xfrm>
          <a:prstGeom prst="rect">
            <a:avLst/>
          </a:prstGeom>
          <a:noFill/>
        </p:spPr>
        <p:txBody>
          <a:bodyPr wrap="square" rtlCol="0">
            <a:spAutoFit/>
          </a:bodyPr>
          <a:lstStyle/>
          <a:p>
            <a:r>
              <a:rPr kumimoji="1" lang="en-US" altLang="zh-CN" dirty="0"/>
              <a:t>Negative</a:t>
            </a:r>
            <a:r>
              <a:rPr kumimoji="1" lang="zh-CN" altLang="en-US" dirty="0"/>
              <a:t> </a:t>
            </a:r>
            <a:r>
              <a:rPr kumimoji="1" lang="en-US" altLang="zh-CN" dirty="0"/>
              <a:t>regulation</a:t>
            </a:r>
            <a:r>
              <a:rPr kumimoji="1" lang="zh-CN" altLang="en-US" dirty="0"/>
              <a:t> </a:t>
            </a:r>
            <a:r>
              <a:rPr kumimoji="1" lang="en-US" altLang="zh-CN" dirty="0"/>
              <a:t>of</a:t>
            </a:r>
            <a:r>
              <a:rPr kumimoji="1" lang="zh-CN" altLang="en-US" dirty="0"/>
              <a:t> </a:t>
            </a:r>
            <a:r>
              <a:rPr kumimoji="1" lang="en-US" altLang="zh-CN" dirty="0"/>
              <a:t>apoptotic</a:t>
            </a:r>
            <a:r>
              <a:rPr kumimoji="1" lang="zh-CN" altLang="en-US" dirty="0"/>
              <a:t> </a:t>
            </a:r>
            <a:r>
              <a:rPr kumimoji="1" lang="en-US" altLang="zh-CN" dirty="0"/>
              <a:t>process</a:t>
            </a:r>
            <a:endParaRPr kumimoji="1" lang="zh-CN" altLang="en-US" dirty="0"/>
          </a:p>
        </p:txBody>
      </p:sp>
      <p:sp>
        <p:nvSpPr>
          <p:cNvPr id="9" name="文本框 8"/>
          <p:cNvSpPr txBox="1"/>
          <p:nvPr/>
        </p:nvSpPr>
        <p:spPr>
          <a:xfrm>
            <a:off x="416010" y="4774688"/>
            <a:ext cx="2681418" cy="369332"/>
          </a:xfrm>
          <a:prstGeom prst="rect">
            <a:avLst/>
          </a:prstGeom>
          <a:noFill/>
        </p:spPr>
        <p:txBody>
          <a:bodyPr wrap="square" rtlCol="0">
            <a:spAutoFit/>
          </a:bodyPr>
          <a:lstStyle/>
          <a:p>
            <a:r>
              <a:rPr kumimoji="1" lang="en-US" altLang="zh-CN" dirty="0"/>
              <a:t>Viral</a:t>
            </a:r>
            <a:r>
              <a:rPr kumimoji="1" lang="zh-CN" altLang="en-US" dirty="0"/>
              <a:t> </a:t>
            </a:r>
            <a:r>
              <a:rPr kumimoji="1" lang="en-US" altLang="zh-CN" dirty="0"/>
              <a:t>entry</a:t>
            </a:r>
            <a:r>
              <a:rPr kumimoji="1" lang="zh-CN" altLang="en-US" dirty="0"/>
              <a:t> </a:t>
            </a:r>
            <a:r>
              <a:rPr kumimoji="1" lang="en-US" altLang="zh-CN" dirty="0"/>
              <a:t>into</a:t>
            </a:r>
            <a:r>
              <a:rPr kumimoji="1" lang="zh-CN" altLang="en-US" dirty="0"/>
              <a:t> </a:t>
            </a:r>
            <a:r>
              <a:rPr kumimoji="1" lang="en-US" altLang="zh-CN" dirty="0"/>
              <a:t>host</a:t>
            </a:r>
            <a:r>
              <a:rPr kumimoji="1" lang="zh-CN" altLang="en-US" dirty="0"/>
              <a:t> </a:t>
            </a:r>
            <a:r>
              <a:rPr kumimoji="1" lang="en-US" altLang="zh-CN" dirty="0"/>
              <a:t>cells</a:t>
            </a:r>
            <a:endParaRPr kumimoji="1" lang="zh-CN" altLang="en-US" dirty="0"/>
          </a:p>
        </p:txBody>
      </p:sp>
      <p:sp>
        <p:nvSpPr>
          <p:cNvPr id="2" name="文本框 1"/>
          <p:cNvSpPr txBox="1"/>
          <p:nvPr/>
        </p:nvSpPr>
        <p:spPr>
          <a:xfrm>
            <a:off x="8147221" y="6269171"/>
            <a:ext cx="3514578" cy="461665"/>
          </a:xfrm>
          <a:prstGeom prst="rect">
            <a:avLst/>
          </a:prstGeom>
          <a:noFill/>
        </p:spPr>
        <p:txBody>
          <a:bodyPr wrap="square" rtlCol="0">
            <a:spAutoFit/>
          </a:bodyPr>
          <a:lstStyle/>
          <a:p>
            <a:r>
              <a:rPr kumimoji="1" lang="zh-CN" altLang="en-US" sz="1200" dirty="0"/>
              <a:t>已报道的与冠状病毒相关的宿主基因数量：</a:t>
            </a:r>
            <a:r>
              <a:rPr kumimoji="1" lang="en-US" altLang="zh-CN" sz="1200" dirty="0"/>
              <a:t>130+</a:t>
            </a:r>
          </a:p>
          <a:p>
            <a:r>
              <a:rPr kumimoji="1" lang="zh-CN" altLang="en-US" sz="1200" dirty="0"/>
              <a:t>数据来源：</a:t>
            </a:r>
            <a:r>
              <a:rPr kumimoji="1" lang="en-US" altLang="zh-CN" sz="1200" dirty="0"/>
              <a:t>Zhou</a:t>
            </a:r>
            <a:r>
              <a:rPr kumimoji="1" lang="zh-CN" altLang="en-US" sz="1200" dirty="0"/>
              <a:t> </a:t>
            </a:r>
            <a:r>
              <a:rPr kumimoji="1" lang="en-US" altLang="zh-CN" sz="1200" dirty="0"/>
              <a:t>et</a:t>
            </a:r>
            <a:r>
              <a:rPr kumimoji="1" lang="zh-CN" altLang="en-US" sz="1200" dirty="0"/>
              <a:t> </a:t>
            </a:r>
            <a:r>
              <a:rPr kumimoji="1" lang="en-US" altLang="zh-CN" sz="1200" dirty="0"/>
              <a:t>al.</a:t>
            </a:r>
            <a:r>
              <a:rPr kumimoji="1" lang="zh-CN" altLang="en-US" sz="1200" dirty="0"/>
              <a:t> </a:t>
            </a:r>
            <a:r>
              <a:rPr kumimoji="1" lang="en-US" altLang="zh-CN" sz="1200" dirty="0"/>
              <a:t>2020,</a:t>
            </a:r>
            <a:r>
              <a:rPr kumimoji="1" lang="zh-CN" altLang="en-US" sz="1200" dirty="0"/>
              <a:t> </a:t>
            </a:r>
            <a:r>
              <a:rPr kumimoji="1" lang="en-US" altLang="zh-CN" sz="1200" dirty="0"/>
              <a:t>Nature</a:t>
            </a:r>
            <a:r>
              <a:rPr kumimoji="1" lang="zh-CN" altLang="en-US" sz="1200" dirty="0"/>
              <a:t> </a:t>
            </a:r>
            <a:r>
              <a:rPr kumimoji="1" lang="en-US" altLang="zh-CN" sz="1200" dirty="0"/>
              <a:t>cell</a:t>
            </a:r>
            <a:r>
              <a:rPr kumimoji="1" lang="zh-CN" altLang="en-US" sz="1200" dirty="0"/>
              <a:t> </a:t>
            </a:r>
            <a:r>
              <a:rPr kumimoji="1" lang="en-US" altLang="zh-CN" sz="1200" dirty="0"/>
              <a:t>discovery</a:t>
            </a:r>
            <a:endParaRPr kumimoji="1" lang="zh-CN" altLang="en-US" sz="1200" dirty="0"/>
          </a:p>
        </p:txBody>
      </p:sp>
    </p:spTree>
    <p:extLst>
      <p:ext uri="{BB962C8B-B14F-4D97-AF65-F5344CB8AC3E}">
        <p14:creationId xmlns:p14="http://schemas.microsoft.com/office/powerpoint/2010/main" val="2068317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var/folders/wn/2mxsc4fj5sdcwghwfhdhl3nm0000gn/T/com.microsoft.Powerpoint/WebArchiveCopyPasteTempFiles/p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970" y="1205356"/>
            <a:ext cx="6185757" cy="392671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014258" y="866695"/>
            <a:ext cx="4946248" cy="4770537"/>
          </a:xfrm>
          <a:prstGeom prst="rect">
            <a:avLst/>
          </a:prstGeom>
        </p:spPr>
        <p:txBody>
          <a:bodyPr wrap="square">
            <a:spAutoFit/>
          </a:bodyPr>
          <a:lstStyle/>
          <a:p>
            <a:pPr>
              <a:buFont typeface="Arial" charset="0"/>
              <a:buChar char="•"/>
            </a:pPr>
            <a:r>
              <a:rPr lang="zh-CN" altLang="en-US" sz="1600" dirty="0">
                <a:solidFill>
                  <a:srgbClr val="0433FF"/>
                </a:solidFill>
              </a:rPr>
              <a:t>网络靶标的定位其实是一个“承上启下”的位置：</a:t>
            </a:r>
            <a:endParaRPr lang="zh-CN" altLang="en-US" sz="1600" dirty="0"/>
          </a:p>
          <a:p>
            <a:pPr marL="742950" lvl="1" indent="-285750">
              <a:buFont typeface="Arial" charset="0"/>
              <a:buChar char="•"/>
            </a:pPr>
            <a:r>
              <a:rPr lang="zh-CN" altLang="en-US" sz="1600" dirty="0">
                <a:solidFill>
                  <a:srgbClr val="0433FF"/>
                </a:solidFill>
              </a:rPr>
              <a:t>向上连接临床表型和抽象的动物、细胞表型；</a:t>
            </a:r>
            <a:endParaRPr lang="zh-CN" altLang="en-US" sz="1600" dirty="0"/>
          </a:p>
          <a:p>
            <a:pPr marL="742950" lvl="1" indent="-285750">
              <a:buFont typeface="Arial" charset="0"/>
              <a:buChar char="•"/>
            </a:pPr>
            <a:r>
              <a:rPr lang="zh-CN" altLang="en-US" sz="1600" dirty="0">
                <a:solidFill>
                  <a:srgbClr val="0433FF"/>
                </a:solidFill>
              </a:rPr>
              <a:t>向下连接药物的发现和设计</a:t>
            </a:r>
            <a:endParaRPr lang="zh-CN" altLang="en-US" sz="1600" dirty="0"/>
          </a:p>
          <a:p>
            <a:pPr>
              <a:buFont typeface="Arial" charset="0"/>
              <a:buChar char="•"/>
            </a:pPr>
            <a:r>
              <a:rPr lang="zh-CN" altLang="en-US" sz="1600" dirty="0">
                <a:solidFill>
                  <a:srgbClr val="0433FF"/>
                </a:solidFill>
              </a:rPr>
              <a:t>问题一：临床、动物、细胞模型与网络靶标之间的关系</a:t>
            </a:r>
            <a:endParaRPr lang="zh-CN" altLang="en-US" sz="1600" dirty="0"/>
          </a:p>
          <a:p>
            <a:pPr marL="742950" lvl="1" indent="-285750">
              <a:buFont typeface="Arial" charset="0"/>
              <a:buChar char="•"/>
            </a:pPr>
            <a:r>
              <a:rPr lang="zh-CN" altLang="en-US" sz="1600" dirty="0">
                <a:solidFill>
                  <a:srgbClr val="0433FF"/>
                </a:solidFill>
              </a:rPr>
              <a:t>发现相关关系</a:t>
            </a:r>
            <a:endParaRPr lang="zh-CN" altLang="en-US" sz="1600" dirty="0"/>
          </a:p>
          <a:p>
            <a:pPr marL="742950" lvl="1" indent="-285750">
              <a:buFont typeface="Arial" charset="0"/>
              <a:buChar char="•"/>
            </a:pPr>
            <a:r>
              <a:rPr lang="zh-CN" altLang="en-US" sz="1600" dirty="0">
                <a:solidFill>
                  <a:srgbClr val="0433FF"/>
                </a:solidFill>
              </a:rPr>
              <a:t>解释和预测机制</a:t>
            </a:r>
            <a:endParaRPr lang="zh-CN" altLang="en-US" sz="1600" dirty="0"/>
          </a:p>
          <a:p>
            <a:pPr marL="742950" lvl="1" indent="-285750">
              <a:buFont typeface="Arial" charset="0"/>
              <a:buChar char="•"/>
            </a:pPr>
            <a:r>
              <a:rPr lang="zh-CN" altLang="en-US" sz="1600" dirty="0">
                <a:solidFill>
                  <a:srgbClr val="0433FF"/>
                </a:solidFill>
              </a:rPr>
              <a:t>整合多组学、动态时序数据</a:t>
            </a:r>
            <a:endParaRPr lang="zh-CN" altLang="en-US" sz="1600" dirty="0"/>
          </a:p>
          <a:p>
            <a:pPr>
              <a:buFont typeface="Arial" charset="0"/>
              <a:buChar char="•"/>
            </a:pPr>
            <a:r>
              <a:rPr lang="zh-CN" altLang="en-US" sz="1600" dirty="0">
                <a:solidFill>
                  <a:srgbClr val="0433FF"/>
                </a:solidFill>
              </a:rPr>
              <a:t>问题二：从网路靶标出发预测和设计药物</a:t>
            </a:r>
            <a:endParaRPr lang="zh-CN" altLang="en-US" sz="1600" dirty="0"/>
          </a:p>
          <a:p>
            <a:pPr marL="742950" lvl="1" indent="-285750">
              <a:buFont typeface="Arial" charset="0"/>
              <a:buChar char="•"/>
            </a:pPr>
            <a:r>
              <a:rPr lang="zh-CN" altLang="en-US" sz="1600" dirty="0">
                <a:solidFill>
                  <a:srgbClr val="0433FF"/>
                </a:solidFill>
              </a:rPr>
              <a:t>药物</a:t>
            </a:r>
            <a:r>
              <a:rPr lang="en-US" altLang="zh-CN" sz="1600" dirty="0">
                <a:solidFill>
                  <a:srgbClr val="0433FF"/>
                </a:solidFill>
              </a:rPr>
              <a:t>-</a:t>
            </a:r>
            <a:r>
              <a:rPr lang="zh-CN" altLang="en-US" sz="1600" dirty="0">
                <a:solidFill>
                  <a:srgbClr val="0433FF"/>
                </a:solidFill>
              </a:rPr>
              <a:t>靶标预测</a:t>
            </a:r>
            <a:endParaRPr lang="zh-CN" altLang="en-US" sz="1600" dirty="0"/>
          </a:p>
          <a:p>
            <a:pPr marL="742950" lvl="1" indent="-285750">
              <a:buFont typeface="Arial" charset="0"/>
              <a:buChar char="•"/>
            </a:pPr>
            <a:r>
              <a:rPr lang="zh-CN" altLang="en-US" sz="1600" dirty="0">
                <a:solidFill>
                  <a:srgbClr val="0433FF"/>
                </a:solidFill>
              </a:rPr>
              <a:t>先导化合物优化</a:t>
            </a:r>
            <a:endParaRPr lang="zh-CN" altLang="en-US" sz="1600" dirty="0"/>
          </a:p>
          <a:p>
            <a:pPr>
              <a:buFont typeface="Arial" charset="0"/>
              <a:buChar char="•"/>
            </a:pPr>
            <a:r>
              <a:rPr lang="zh-CN" altLang="en-US" sz="1600" dirty="0">
                <a:solidFill>
                  <a:srgbClr val="0433FF"/>
                </a:solidFill>
              </a:rPr>
              <a:t>问题三：从多成分出发，向上推导对网络靶标额影响和对表型的影响</a:t>
            </a:r>
            <a:endParaRPr lang="zh-CN" altLang="en-US" sz="1600" dirty="0"/>
          </a:p>
          <a:p>
            <a:pPr marL="742950" lvl="1" indent="-285750">
              <a:buFont typeface="Arial" charset="0"/>
              <a:buChar char="•"/>
            </a:pPr>
            <a:r>
              <a:rPr lang="zh-CN" altLang="en-US" sz="1600" dirty="0">
                <a:solidFill>
                  <a:srgbClr val="0433FF"/>
                </a:solidFill>
              </a:rPr>
              <a:t>在两层关系相对都清楚的前提下，提出解释的机制与验证方法</a:t>
            </a:r>
            <a:endParaRPr lang="zh-CN" altLang="en-US" sz="1600" dirty="0"/>
          </a:p>
          <a:p>
            <a:pPr>
              <a:buFont typeface="Arial" charset="0"/>
              <a:buChar char="•"/>
            </a:pPr>
            <a:r>
              <a:rPr lang="zh-CN" altLang="en-US" sz="1600" dirty="0">
                <a:solidFill>
                  <a:srgbClr val="0433FF"/>
                </a:solidFill>
              </a:rPr>
              <a:t>问题四：中药</a:t>
            </a:r>
            <a:endParaRPr lang="zh-CN" altLang="en-US" sz="1600" dirty="0"/>
          </a:p>
          <a:p>
            <a:pPr marL="742950" lvl="1" indent="-285750">
              <a:buFont typeface="Arial" charset="0"/>
              <a:buChar char="•"/>
            </a:pPr>
            <a:r>
              <a:rPr lang="zh-CN" altLang="en-US" sz="1600" dirty="0">
                <a:solidFill>
                  <a:srgbClr val="0433FF"/>
                </a:solidFill>
              </a:rPr>
              <a:t>成份本身的规律和数据特点分析</a:t>
            </a:r>
            <a:endParaRPr lang="zh-CN" altLang="en-US" sz="1600" dirty="0"/>
          </a:p>
          <a:p>
            <a:pPr marL="742950" lvl="1" indent="-285750">
              <a:buFont typeface="Arial" charset="0"/>
              <a:buChar char="•"/>
            </a:pPr>
            <a:r>
              <a:rPr lang="zh-CN" altLang="en-US" sz="1600" dirty="0">
                <a:solidFill>
                  <a:srgbClr val="0433FF"/>
                </a:solidFill>
              </a:rPr>
              <a:t>寒热、归经属性成份的分析</a:t>
            </a:r>
            <a:endParaRPr lang="zh-CN" altLang="en-US" sz="1600" dirty="0"/>
          </a:p>
          <a:p>
            <a:pPr marL="742950" lvl="1" indent="-285750">
              <a:buFont typeface="Arial" charset="0"/>
              <a:buChar char="•"/>
            </a:pPr>
            <a:r>
              <a:rPr lang="zh-CN" altLang="en-US" sz="1600" dirty="0">
                <a:solidFill>
                  <a:srgbClr val="0433FF"/>
                </a:solidFill>
              </a:rPr>
              <a:t>从多成分出发的分析框架与研究案例</a:t>
            </a:r>
            <a:endParaRPr lang="zh-CN" altLang="en-US" sz="1600" dirty="0">
              <a:effectLst/>
            </a:endParaRPr>
          </a:p>
        </p:txBody>
      </p:sp>
    </p:spTree>
    <p:extLst>
      <p:ext uri="{BB962C8B-B14F-4D97-AF65-F5344CB8AC3E}">
        <p14:creationId xmlns:p14="http://schemas.microsoft.com/office/powerpoint/2010/main" val="1877532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13719" y="288839"/>
            <a:ext cx="4267200" cy="6057900"/>
          </a:xfrm>
          <a:prstGeom prst="rect">
            <a:avLst/>
          </a:prstGeom>
        </p:spPr>
      </p:pic>
      <p:pic>
        <p:nvPicPr>
          <p:cNvPr id="5" name="图片 4"/>
          <p:cNvPicPr>
            <a:picLocks noChangeAspect="1"/>
          </p:cNvPicPr>
          <p:nvPr/>
        </p:nvPicPr>
        <p:blipFill>
          <a:blip r:embed="rId3"/>
          <a:stretch>
            <a:fillRect/>
          </a:stretch>
        </p:blipFill>
        <p:spPr>
          <a:xfrm>
            <a:off x="5947720" y="393185"/>
            <a:ext cx="5079575" cy="5849208"/>
          </a:xfrm>
          <a:prstGeom prst="rect">
            <a:avLst/>
          </a:prstGeom>
        </p:spPr>
      </p:pic>
    </p:spTree>
    <p:extLst>
      <p:ext uri="{BB962C8B-B14F-4D97-AF65-F5344CB8AC3E}">
        <p14:creationId xmlns:p14="http://schemas.microsoft.com/office/powerpoint/2010/main" val="1913944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35747" y="338267"/>
            <a:ext cx="4178300" cy="6057900"/>
          </a:xfrm>
          <a:prstGeom prst="rect">
            <a:avLst/>
          </a:prstGeom>
        </p:spPr>
      </p:pic>
      <p:pic>
        <p:nvPicPr>
          <p:cNvPr id="5" name="图片 4"/>
          <p:cNvPicPr>
            <a:picLocks noChangeAspect="1"/>
          </p:cNvPicPr>
          <p:nvPr/>
        </p:nvPicPr>
        <p:blipFill>
          <a:blip r:embed="rId3"/>
          <a:stretch>
            <a:fillRect/>
          </a:stretch>
        </p:blipFill>
        <p:spPr>
          <a:xfrm>
            <a:off x="5181429" y="338267"/>
            <a:ext cx="4127500" cy="6108700"/>
          </a:xfrm>
          <a:prstGeom prst="rect">
            <a:avLst/>
          </a:prstGeom>
        </p:spPr>
      </p:pic>
    </p:spTree>
    <p:extLst>
      <p:ext uri="{BB962C8B-B14F-4D97-AF65-F5344CB8AC3E}">
        <p14:creationId xmlns:p14="http://schemas.microsoft.com/office/powerpoint/2010/main" val="4410179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1154</TotalTime>
  <Words>1364</Words>
  <Application>Microsoft Macintosh PowerPoint</Application>
  <PresentationFormat>宽屏</PresentationFormat>
  <Paragraphs>151</Paragraphs>
  <Slides>19</Slides>
  <Notes>3</Notes>
  <HiddenSlides>0</HiddenSlides>
  <MMClips>0</MMClips>
  <ScaleCrop>false</ScaleCrop>
  <HeadingPairs>
    <vt:vector size="8" baseType="variant">
      <vt:variant>
        <vt:lpstr>已用的字体</vt:lpstr>
      </vt:variant>
      <vt:variant>
        <vt:i4>4</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25" baseType="lpstr">
      <vt:lpstr>DengXian</vt:lpstr>
      <vt:lpstr>DengXian Light</vt:lpstr>
      <vt:lpstr>SimHei</vt:lpstr>
      <vt:lpstr>Arial</vt:lpstr>
      <vt:lpstr>Office 主题</vt:lpstr>
      <vt:lpstr>think-cell 幻灯片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关键结合模式的概念与假设</vt:lpstr>
      <vt:lpstr>PowerPoint 演示文稿</vt:lpstr>
      <vt:lpstr>神经网络模型的解析与关键结合模式的发现</vt:lpstr>
      <vt:lpstr>神经网络模型的解析与关键结合模式的发现</vt:lpstr>
      <vt:lpstr>神经网络模型的解析与关键结合模式的发现</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Qingyang Ding</dc:creator>
  <cp:lastModifiedBy>Qingyang Ding</cp:lastModifiedBy>
  <cp:revision>76</cp:revision>
  <dcterms:created xsi:type="dcterms:W3CDTF">2020-03-02T15:31:27Z</dcterms:created>
  <dcterms:modified xsi:type="dcterms:W3CDTF">2020-04-13T12:16:53Z</dcterms:modified>
</cp:coreProperties>
</file>